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62" r:id="rId5"/>
  </p:sldMasterIdLst>
  <p:notesMasterIdLst>
    <p:notesMasterId r:id="rId28"/>
  </p:notesMasterIdLst>
  <p:handoutMasterIdLst>
    <p:handoutMasterId r:id="rId29"/>
  </p:handoutMasterIdLst>
  <p:sldIdLst>
    <p:sldId id="1175" r:id="rId6"/>
    <p:sldId id="1237" r:id="rId7"/>
    <p:sldId id="1216" r:id="rId8"/>
    <p:sldId id="1132" r:id="rId9"/>
    <p:sldId id="1275" r:id="rId10"/>
    <p:sldId id="1276" r:id="rId11"/>
    <p:sldId id="1238" r:id="rId12"/>
    <p:sldId id="1277" r:id="rId13"/>
    <p:sldId id="1282" r:id="rId14"/>
    <p:sldId id="1278" r:id="rId15"/>
    <p:sldId id="1279" r:id="rId16"/>
    <p:sldId id="1284" r:id="rId17"/>
    <p:sldId id="1285" r:id="rId18"/>
    <p:sldId id="1283" r:id="rId19"/>
    <p:sldId id="257" r:id="rId20"/>
    <p:sldId id="258" r:id="rId21"/>
    <p:sldId id="1281" r:id="rId22"/>
    <p:sldId id="260" r:id="rId23"/>
    <p:sldId id="261" r:id="rId24"/>
    <p:sldId id="1274" r:id="rId25"/>
    <p:sldId id="259" r:id="rId26"/>
    <p:sldId id="1189" r:id="rId27"/>
  </p:sldIdLst>
  <p:sldSz cx="9144000" cy="5143500" type="screen16x9"/>
  <p:notesSz cx="7023100" cy="9309100"/>
  <p:custDataLst>
    <p:tags r:id="rId30"/>
  </p:custDataLst>
  <p:defaultTextStyle>
    <a:defPPr>
      <a:defRPr lang="en-US"/>
    </a:defPPr>
    <a:lvl1pPr marL="0" algn="l" defTabSz="386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6078" algn="l" defTabSz="386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2154" algn="l" defTabSz="386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58229" algn="l" defTabSz="386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44306" algn="l" defTabSz="386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30383" algn="l" defTabSz="386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16458" algn="l" defTabSz="386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02536" algn="l" defTabSz="386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88612" algn="l" defTabSz="386078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08" userDrawn="1">
          <p15:clr>
            <a:srgbClr val="A4A3A4"/>
          </p15:clr>
        </p15:guide>
        <p15:guide id="2" pos="2890" userDrawn="1">
          <p15:clr>
            <a:srgbClr val="A4A3A4"/>
          </p15:clr>
        </p15:guide>
        <p15:guide id="3" pos="5496" userDrawn="1">
          <p15:clr>
            <a:srgbClr val="A4A3A4"/>
          </p15:clr>
        </p15:guide>
        <p15:guide id="4" orient="horz" pos="228" userDrawn="1">
          <p15:clr>
            <a:srgbClr val="A4A3A4"/>
          </p15:clr>
        </p15:guide>
        <p15:guide id="5" pos="2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ah Ray" initials="LR" lastIdx="95" clrIdx="0"/>
  <p:cmAuthor id="1" name="Laura DesGranges" initials="LD" lastIdx="19" clrIdx="1"/>
  <p:cmAuthor id="2" name="Paula" initials="PC" lastIdx="4" clrIdx="2"/>
  <p:cmAuthor id="3" name="Fredi Schlagel" initials="FS" lastIdx="144" clrIdx="3"/>
  <p:cmAuthor id="4" name="Paula Carter" initials="PC" lastIdx="221" clrIdx="4"/>
  <p:cmAuthor id="5" name="Chuck Robinson" initials="" lastIdx="0" clrIdx="5"/>
  <p:cmAuthor id="6" name="Philip Bucci" initials="PAB" lastIdx="1" clrIdx="6"/>
  <p:cmAuthor id="7" name="Maddie Tolmie" initials="" lastIdx="28" clrIdx="7"/>
  <p:cmAuthor id="8" name="Elizabeth Rowan Chandler" initials="ERC" lastIdx="80" clrIdx="8"/>
  <p:cmAuthor id="9" name="Maura Daly" initials="MD" lastIdx="5" clrIdx="9"/>
  <p:cmAuthor id="10" name="Emily Basten" initials="EB" lastIdx="18" clrIdx="10"/>
  <p:cmAuthor id="11" name="Brett Weisel" initials="BW" lastIdx="1" clrIdx="11"/>
  <p:cmAuthor id="12" name="Gabrielle Antoniadis" initials="GA" lastIdx="69" clrIdx="12"/>
  <p:cmAuthor id="13" name="Madeline Tolmie" initials="" lastIdx="3" clrIdx="13"/>
  <p:cmAuthor id="14" name="Lindsey Baker" initials="LB" lastIdx="29" clrIdx="14"/>
  <p:cmAuthor id="15" name="Emily Nelson" initials="EN" lastIdx="6" clrIdx="15"/>
  <p:cmAuthor id="16" name="Eleni Towns" initials="ET" lastIdx="4" clrIdx="16"/>
  <p:cmAuthor id="17" name="Allison Weber" initials="AW" lastIdx="9" clrIdx="17"/>
  <p:cmAuthor id="18" name="Jordan Vernoy" initials="JV" lastIdx="2" clrIdx="18"/>
  <p:cmAuthor id="19" name="Jennifer  McIntyre" initials="JM" lastIdx="2" clrIdx="19"/>
  <p:cmAuthor id="20" name="Nancy Curby" initials="NC" lastIdx="3" clrIdx="20"/>
  <p:cmAuthor id="21" name="Lauren Biedron" initials="LB" lastIdx="10" clrIdx="21"/>
  <p:cmAuthor id="22" name="Kelli Walker" initials="KW" lastIdx="6" clrIdx="22"/>
  <p:cmAuthor id="23" name="ncurby" initials="n" lastIdx="100" clrIdx="23"/>
  <p:cmAuthor id="24" name="Robert Miller" initials="" lastIdx="73" clrIdx="24"/>
  <p:cmAuthor id="25" name="Jessica Hager" initials="JH" lastIdx="11" clrIdx="25"/>
  <p:cmAuthor id="26" name="Danielle Kaynor" initials="" lastIdx="1" clrIdx="26"/>
  <p:cmAuthor id="27" name="Renee Vuillaume" initials="RV" lastIdx="4" clrIdx="27">
    <p:extLst>
      <p:ext uri="{19B8F6BF-5375-455C-9EA6-DF929625EA0E}">
        <p15:presenceInfo xmlns:p15="http://schemas.microsoft.com/office/powerpoint/2012/main" userId="S::rvuillaume@feedingamerica.org::623421b9-1048-4233-b049-e1683f8625c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ADC8E8"/>
    <a:srgbClr val="AAC5E6"/>
    <a:srgbClr val="8CA0D4"/>
    <a:srgbClr val="B12D39"/>
    <a:srgbClr val="969597"/>
    <a:srgbClr val="758958"/>
    <a:srgbClr val="BFD730"/>
    <a:srgbClr val="FFFFFF"/>
    <a:srgbClr val="F79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79318" autoAdjust="0"/>
  </p:normalViewPr>
  <p:slideViewPr>
    <p:cSldViewPr snapToGrid="0" snapToObjects="1">
      <p:cViewPr varScale="1">
        <p:scale>
          <a:sx n="146" d="100"/>
          <a:sy n="146" d="100"/>
        </p:scale>
        <p:origin x="678" y="108"/>
      </p:cViewPr>
      <p:guideLst>
        <p:guide orient="horz" pos="3008"/>
        <p:guide pos="2890"/>
        <p:guide pos="5496"/>
        <p:guide orient="horz" pos="228"/>
        <p:guide pos="2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tags" Target="tags/tag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70E43-6C33-4EB1-8D12-04A3CA2894FB}" type="datetimeFigureOut">
              <a:rPr lang="en-US" smtClean="0"/>
              <a:t>12/9/2020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E700C-D840-465E-AC43-0F5B57E934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065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B1B62B2D-C756-E447-BC48-34C72DBE2480}" type="datetimeFigureOut">
              <a:rPr lang="en-US" smtClean="0"/>
              <a:pPr/>
              <a:t>12/9/2020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A929B66-321A-4840-A1FE-65118E7D3C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603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8607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386078" algn="l" defTabSz="38607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772154" algn="l" defTabSz="38607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158229" algn="l" defTabSz="38607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544306" algn="l" defTabSz="38607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930383" algn="l" defTabSz="38607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316458" algn="l" defTabSz="38607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702536" algn="l" defTabSz="38607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088612" algn="l" defTabSz="386078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{Renee will mute attendees upon entry &amp; record the meeting}</a:t>
            </a:r>
          </a:p>
          <a:p>
            <a:r>
              <a:rPr lang="en-US" dirty="0"/>
              <a:t>{ask Renee to keep track of unanswered questions in the chat for the Q&amp;A time}</a:t>
            </a:r>
          </a:p>
          <a:p>
            <a:r>
              <a:rPr lang="en-US" dirty="0"/>
              <a:t>Hello and welcome to the next learning cluster meeting! {next slide}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4BC30-B37C-5E46-A1EC-82742B198F45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653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86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29B66-321A-4840-A1FE-65118E7D3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86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42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29B66-321A-4840-A1FE-65118E7D3C8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006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4:notes"/>
          <p:cNvSpPr txBox="1">
            <a:spLocks noGrp="1"/>
          </p:cNvSpPr>
          <p:nvPr>
            <p:ph type="body" idx="1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7" name="Google Shape;407;p4:notes"/>
          <p:cNvSpPr txBox="1">
            <a:spLocks noGrp="1"/>
          </p:cNvSpPr>
          <p:nvPr>
            <p:ph type="sldNum" idx="12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marR="0" lvl="0" indent="0" algn="r" defTabSz="386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86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39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>
                <a:effectLst/>
              </a:rPr>
              <a:t>February call topic is SI in a mobile setting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86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29B66-321A-4840-A1FE-65118E7D3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86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53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36596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034FA-0DE7-4E19-9E6F-31A284D9A113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07716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29B66-321A-4840-A1FE-65118E7D3C8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85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29B66-321A-4840-A1FE-65118E7D3C8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3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29B66-321A-4840-A1FE-65118E7D3C8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5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29B66-321A-4840-A1FE-65118E7D3C8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7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29B66-321A-4840-A1FE-65118E7D3C8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386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86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29B66-321A-4840-A1FE-65118E7D3C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386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56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#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 userDrawn="1"/>
        </p:nvSpPr>
        <p:spPr>
          <a:xfrm>
            <a:off x="422246" y="368677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19" y="581605"/>
            <a:ext cx="8162592" cy="653600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2100" b="1" spc="-53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4221" y="1234688"/>
            <a:ext cx="5342761" cy="3108721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>
                <a:solidFill>
                  <a:schemeClr val="accent6"/>
                </a:solidFill>
              </a:defRPr>
            </a:lvl1pPr>
            <a:lvl2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2pPr>
            <a:lvl3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3pPr>
            <a:lvl4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4pPr>
            <a:lvl5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808931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186988" y="1277243"/>
            <a:ext cx="2346786" cy="3066159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8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#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 Diagonal Corner Rectangle 40"/>
          <p:cNvSpPr/>
          <p:nvPr userDrawn="1"/>
        </p:nvSpPr>
        <p:spPr>
          <a:xfrm>
            <a:off x="411341" y="368677"/>
            <a:ext cx="5625024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342872"/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091253" y="368679"/>
            <a:ext cx="2643735" cy="4408714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7626" y="577429"/>
            <a:ext cx="5221125" cy="657254"/>
          </a:xfrm>
        </p:spPr>
        <p:txBody>
          <a:bodyPr>
            <a:normAutofit/>
          </a:bodyPr>
          <a:lstStyle>
            <a:lvl1pPr marL="0" indent="0">
              <a:buNone/>
              <a:defRPr lang="en-US" sz="2100" b="1" kern="1200" spc="-53" dirty="0" smtClean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7386" y="1234687"/>
            <a:ext cx="5221375" cy="336138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157418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Diagonal Corner Rectangle 31"/>
          <p:cNvSpPr/>
          <p:nvPr userDrawn="1"/>
        </p:nvSpPr>
        <p:spPr>
          <a:xfrm>
            <a:off x="411341" y="368677"/>
            <a:ext cx="5625024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342872"/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091253" y="368679"/>
            <a:ext cx="2643735" cy="4408714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7633" y="577429"/>
            <a:ext cx="5238133" cy="657254"/>
          </a:xfrm>
        </p:spPr>
        <p:txBody>
          <a:bodyPr>
            <a:normAutofit/>
          </a:bodyPr>
          <a:lstStyle>
            <a:lvl1pPr marL="0" indent="0">
              <a:buNone/>
              <a:defRPr lang="en-US" sz="21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7390" y="1234687"/>
            <a:ext cx="5238383" cy="336138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3779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#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 Diagonal Corner Rectangle 37"/>
          <p:cNvSpPr/>
          <p:nvPr userDrawn="1"/>
        </p:nvSpPr>
        <p:spPr>
          <a:xfrm>
            <a:off x="411341" y="368677"/>
            <a:ext cx="5625024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342872"/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091253" y="368679"/>
            <a:ext cx="2643735" cy="4408714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7642" y="577429"/>
            <a:ext cx="5263645" cy="657254"/>
          </a:xfrm>
        </p:spPr>
        <p:txBody>
          <a:bodyPr>
            <a:normAutofit/>
          </a:bodyPr>
          <a:lstStyle>
            <a:lvl1pPr marL="0" indent="0">
              <a:buNone/>
              <a:defRPr lang="en-US" sz="2100" b="1" kern="1200" spc="-53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7391" y="1234679"/>
            <a:ext cx="5263895" cy="332529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660813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#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 Diagonal Corner Rectangle 37"/>
          <p:cNvSpPr/>
          <p:nvPr userDrawn="1"/>
        </p:nvSpPr>
        <p:spPr>
          <a:xfrm>
            <a:off x="411341" y="368677"/>
            <a:ext cx="5625024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12D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342872"/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091253" y="368679"/>
            <a:ext cx="2643735" cy="4408714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7642" y="577429"/>
            <a:ext cx="5263645" cy="657254"/>
          </a:xfrm>
        </p:spPr>
        <p:txBody>
          <a:bodyPr>
            <a:normAutofit/>
          </a:bodyPr>
          <a:lstStyle>
            <a:lvl1pPr marL="0" indent="0">
              <a:buNone/>
              <a:defRPr lang="en-US" sz="2100" b="1" kern="1200" spc="-53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7391" y="1234679"/>
            <a:ext cx="5263895" cy="332529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6902644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 userDrawn="1"/>
        </p:nvSpPr>
        <p:spPr>
          <a:xfrm>
            <a:off x="422246" y="368677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390" y="3765445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510060" y="3253385"/>
            <a:ext cx="385283" cy="1524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4" y="3478096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000" y="3765445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963337" y="3253385"/>
            <a:ext cx="385283" cy="152401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6686" y="1247605"/>
            <a:ext cx="7381875" cy="1923710"/>
          </a:xfrm>
        </p:spPr>
        <p:txBody>
          <a:bodyPr/>
          <a:lstStyle>
            <a:lvl1pPr marL="257156" marR="0" indent="-257156" algn="l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3000" b="1" kern="1200" spc="-53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09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422246" y="368677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390" y="3765445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510060" y="3253385"/>
            <a:ext cx="385283" cy="1524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4" y="3478096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000" y="3765445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963337" y="3253385"/>
            <a:ext cx="385283" cy="152401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6686" y="1247605"/>
            <a:ext cx="7381875" cy="1923710"/>
          </a:xfrm>
        </p:spPr>
        <p:txBody>
          <a:bodyPr/>
          <a:lstStyle>
            <a:lvl1pPr marL="257156" marR="0" indent="-257156" algn="l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3000" b="1" kern="1200" spc="-53" dirty="0" smtClean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731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 userDrawn="1"/>
        </p:nvSpPr>
        <p:spPr>
          <a:xfrm>
            <a:off x="422246" y="368677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390" y="3765445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510060" y="3253385"/>
            <a:ext cx="385283" cy="1524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4" y="3478096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000" y="3765445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963337" y="3253385"/>
            <a:ext cx="385283" cy="152401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6686" y="1247605"/>
            <a:ext cx="7381875" cy="1923710"/>
          </a:xfrm>
        </p:spPr>
        <p:txBody>
          <a:bodyPr/>
          <a:lstStyle>
            <a:lvl1pPr marL="257156" marR="0" indent="-257156" algn="l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718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 userDrawn="1"/>
        </p:nvSpPr>
        <p:spPr>
          <a:xfrm>
            <a:off x="422246" y="368677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390" y="3765445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510060" y="3253385"/>
            <a:ext cx="385283" cy="1524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4" y="3478096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000" y="3765445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963337" y="3253385"/>
            <a:ext cx="385283" cy="152401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6686" y="1247605"/>
            <a:ext cx="7381875" cy="1923710"/>
          </a:xfrm>
        </p:spPr>
        <p:txBody>
          <a:bodyPr/>
          <a:lstStyle>
            <a:lvl1pPr marL="257156" marR="0" indent="-257156" algn="l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625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 userDrawn="1"/>
        </p:nvSpPr>
        <p:spPr>
          <a:xfrm>
            <a:off x="422246" y="368677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12D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390" y="3765445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510060" y="3253385"/>
            <a:ext cx="385283" cy="1524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254" y="3478096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4000" y="3765445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963337" y="3253385"/>
            <a:ext cx="385283" cy="152401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6686" y="1247605"/>
            <a:ext cx="7381875" cy="1923710"/>
          </a:xfrm>
        </p:spPr>
        <p:txBody>
          <a:bodyPr/>
          <a:lstStyle>
            <a:lvl1pPr marL="257156" marR="0" indent="-257156" algn="l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519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417095" y="368677"/>
            <a:ext cx="8317881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ound Diagonal Corner Rectangle 5"/>
          <p:cNvSpPr/>
          <p:nvPr userDrawn="1"/>
        </p:nvSpPr>
        <p:spPr>
          <a:xfrm>
            <a:off x="871211" y="1147211"/>
            <a:ext cx="2989041" cy="2871031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71411" y="1566524"/>
            <a:ext cx="2988830" cy="1027509"/>
          </a:xfrm>
        </p:spPr>
        <p:txBody>
          <a:bodyPr/>
          <a:lstStyle>
            <a:lvl1pPr marL="0" indent="0" algn="ctr">
              <a:buNone/>
              <a:defRPr lang="en-US" sz="2400" b="1" kern="1200" cap="all" spc="-53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1411" y="2593490"/>
            <a:ext cx="2988830" cy="260237"/>
          </a:xfrm>
        </p:spPr>
        <p:txBody>
          <a:bodyPr/>
          <a:lstStyle>
            <a:lvl1pPr marL="0" indent="0" algn="ctr">
              <a:buNone/>
              <a:defRPr lang="en-US" sz="1400" b="1" kern="1200" spc="-38" dirty="0" smtClean="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151344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 userDrawn="1"/>
        </p:nvSpPr>
        <p:spPr>
          <a:xfrm>
            <a:off x="5748338" y="792758"/>
            <a:ext cx="2601348" cy="3625645"/>
          </a:xfrm>
          <a:prstGeom prst="round2DiagRect">
            <a:avLst>
              <a:gd name="adj1" fmla="val 840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6" tIns="34289" rIns="68576" bIns="34289" rtlCol="0" anchor="ctr"/>
          <a:lstStyle/>
          <a:p>
            <a:pPr algn="ctr" defTabSz="342872"/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223634" y="3585519"/>
            <a:ext cx="925830" cy="548170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</a:lstStyle>
          <a:p>
            <a:r>
              <a:rPr lang="en-US" dirty="0"/>
              <a:t>Drop logo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714817" y="4854359"/>
            <a:ext cx="5061043" cy="20005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algn="r">
              <a:defRPr/>
            </a:pPr>
            <a:r>
              <a:rPr lang="en-US" sz="700" kern="0" spc="75" dirty="0">
                <a:solidFill>
                  <a:srgbClr val="404040"/>
                </a:solidFill>
                <a:latin typeface="Arial"/>
                <a:cs typeface="Arial"/>
              </a:rPr>
              <a:t>FEEDING AMERICA </a:t>
            </a:r>
            <a:r>
              <a:rPr lang="en-US" sz="700" b="1" kern="0" spc="75" dirty="0">
                <a:solidFill>
                  <a:srgbClr val="404040"/>
                </a:solidFill>
                <a:latin typeface="Arial"/>
                <a:cs typeface="Arial"/>
              </a:rPr>
              <a:t>/ </a:t>
            </a:r>
            <a:fld id="{CF1A8821-C998-834A-B51E-54D54792926D}" type="slidenum">
              <a:rPr lang="en-US" sz="700" b="1" kern="0" spc="75">
                <a:solidFill>
                  <a:srgbClr val="404040"/>
                </a:solidFill>
                <a:latin typeface="Arial"/>
                <a:cs typeface="Arial"/>
              </a:rPr>
              <a:pPr algn="r">
                <a:defRPr/>
              </a:pPr>
              <a:t>‹#›</a:t>
            </a:fld>
            <a:r>
              <a:rPr lang="en-US" sz="700" b="1" kern="0" spc="75" dirty="0">
                <a:solidFill>
                  <a:srgbClr val="404040"/>
                </a:solidFill>
                <a:latin typeface="Arial"/>
                <a:cs typeface="Arial"/>
              </a:rPr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4916932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24219" y="581605"/>
            <a:ext cx="8162592" cy="653600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2100" b="1" spc="-53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13720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770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468321" y="474701"/>
            <a:ext cx="8207375" cy="47945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700" spc="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4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68321" y="275035"/>
            <a:ext cx="8207375" cy="22979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900" b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Additional Content</a:t>
            </a:r>
            <a:endParaRPr lang="th-TH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57216" y="1036665"/>
            <a:ext cx="1391769" cy="806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l"/>
            <a:endParaRPr lang="th-TH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820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ontent #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/>
          <p:cNvSpPr/>
          <p:nvPr userDrawn="1"/>
        </p:nvSpPr>
        <p:spPr>
          <a:xfrm>
            <a:off x="422234" y="368668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86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4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19" y="581605"/>
            <a:ext cx="8162592" cy="653600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2100" b="1" spc="-53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4207" y="1235208"/>
            <a:ext cx="8162593" cy="3436507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>
                <a:solidFill>
                  <a:schemeClr val="accent6"/>
                </a:solidFill>
              </a:defRPr>
            </a:lvl1pPr>
            <a:lvl2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2pPr>
            <a:lvl3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3pPr>
            <a:lvl4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4pPr>
            <a:lvl5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808943"/>
            <a:ext cx="2133600" cy="273844"/>
          </a:xfrm>
        </p:spPr>
        <p:txBody>
          <a:bodyPr/>
          <a:lstStyle/>
          <a:p>
            <a:pPr marL="0" marR="0" lvl="0" indent="0" algn="l" defTabSz="3861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BBFB63-3A6C-1041-AACF-ED77AB489A42}" type="datetimeFigureOut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l" defTabSz="386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12/9/2020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51528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#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 userDrawn="1"/>
        </p:nvSpPr>
        <p:spPr>
          <a:xfrm>
            <a:off x="422234" y="368668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19" y="581605"/>
            <a:ext cx="8162592" cy="653600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2100" b="1" spc="-53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4210" y="1234679"/>
            <a:ext cx="5342761" cy="3108721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1800">
                <a:solidFill>
                  <a:schemeClr val="accent6"/>
                </a:solidFill>
              </a:defRPr>
            </a:lvl1pPr>
            <a:lvl2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2pPr>
            <a:lvl3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3pPr>
            <a:lvl4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4pPr>
            <a:lvl5pPr>
              <a:buClr>
                <a:schemeClr val="accent1"/>
              </a:buClr>
              <a:defRPr sz="15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 dirty="0"/>
              <a:t>Click to edit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808930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186988" y="1277241"/>
            <a:ext cx="2346786" cy="3066159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764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 userDrawn="1"/>
        </p:nvSpPr>
        <p:spPr>
          <a:xfrm>
            <a:off x="5748338" y="792751"/>
            <a:ext cx="2601348" cy="3625645"/>
          </a:xfrm>
          <a:prstGeom prst="round2DiagRect">
            <a:avLst>
              <a:gd name="adj1" fmla="val 840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89" rIns="68580" bIns="34289" rtlCol="0" anchor="ctr"/>
          <a:lstStyle/>
          <a:p>
            <a:pPr algn="ctr" defTabSz="342898"/>
            <a:endParaRPr lang="en-US" sz="114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7223634" y="3585517"/>
            <a:ext cx="925830" cy="548170"/>
          </a:xfrm>
        </p:spPr>
        <p:txBody>
          <a:bodyPr>
            <a:normAutofit/>
          </a:bodyPr>
          <a:lstStyle>
            <a:lvl1pPr marL="0" indent="0" algn="ctr">
              <a:buNone/>
              <a:defRPr sz="1350" baseline="0"/>
            </a:lvl1pPr>
          </a:lstStyle>
          <a:p>
            <a:r>
              <a:rPr lang="en-US" dirty="0"/>
              <a:t>Drop logo here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3714802" y="4854353"/>
            <a:ext cx="50610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700" kern="0" spc="75" dirty="0">
                <a:solidFill>
                  <a:srgbClr val="404040"/>
                </a:solidFill>
                <a:latin typeface="Arial"/>
                <a:cs typeface="Arial"/>
              </a:rPr>
              <a:t>FEEDING AMERICA </a:t>
            </a:r>
            <a:r>
              <a:rPr lang="en-US" sz="700" b="1" kern="0" spc="75" dirty="0">
                <a:solidFill>
                  <a:srgbClr val="404040"/>
                </a:solidFill>
                <a:latin typeface="Arial"/>
                <a:cs typeface="Arial"/>
              </a:rPr>
              <a:t>/ </a:t>
            </a:r>
            <a:fld id="{CF1A8821-C998-834A-B51E-54D54792926D}" type="slidenum">
              <a:rPr lang="en-US" sz="700" b="1" kern="0" spc="75">
                <a:solidFill>
                  <a:srgbClr val="404040"/>
                </a:solidFill>
                <a:latin typeface="Arial"/>
                <a:cs typeface="Arial"/>
              </a:rPr>
              <a:pPr algn="r">
                <a:defRPr/>
              </a:pPr>
              <a:t>‹#›</a:t>
            </a:fld>
            <a:r>
              <a:rPr lang="en-US" sz="700" b="1" kern="0" spc="75" dirty="0">
                <a:solidFill>
                  <a:srgbClr val="404040"/>
                </a:solidFill>
                <a:latin typeface="Arial"/>
                <a:cs typeface="Arial"/>
              </a:rPr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27760807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 2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 userDrawn="1"/>
        </p:nvSpPr>
        <p:spPr>
          <a:xfrm>
            <a:off x="422234" y="368668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6016458" y="3765436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6361122" y="2935943"/>
            <a:ext cx="465530" cy="184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6895315" y="3478087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7395059" y="3765436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7814382" y="2937662"/>
            <a:ext cx="465096" cy="1839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3678445" y="3765436"/>
            <a:ext cx="255829" cy="10119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biLevel thresh="25000"/>
            <a:alphaModFix amt="26000"/>
          </a:blip>
          <a:stretch>
            <a:fillRect/>
          </a:stretch>
        </p:blipFill>
        <p:spPr>
          <a:xfrm>
            <a:off x="4023105" y="3253376"/>
            <a:ext cx="385283" cy="15240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4557300" y="3478087"/>
            <a:ext cx="328473" cy="1299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5057044" y="3765436"/>
            <a:ext cx="255829" cy="10119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5476368" y="3253376"/>
            <a:ext cx="385283" cy="15240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1311565" y="3765436"/>
            <a:ext cx="255829" cy="10119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1656218" y="3253376"/>
            <a:ext cx="385283" cy="15240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2190420" y="3070010"/>
            <a:ext cx="431636" cy="17073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2690164" y="3765436"/>
            <a:ext cx="255829" cy="10119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3109499" y="3253376"/>
            <a:ext cx="385283" cy="15240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824173" y="3478087"/>
            <a:ext cx="328473" cy="1299301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22853" y="1854047"/>
            <a:ext cx="8312727" cy="1042222"/>
          </a:xfrm>
        </p:spPr>
        <p:txBody>
          <a:bodyPr>
            <a:noAutofit/>
          </a:bodyPr>
          <a:lstStyle>
            <a:lvl1pPr marL="0" indent="0" algn="ctr" defTabSz="342900" rtl="0" eaLnBrk="1" latinLnBrk="0" hangingPunct="1">
              <a:lnSpc>
                <a:spcPct val="100000"/>
              </a:lnSpc>
              <a:spcBef>
                <a:spcPts val="1800"/>
              </a:spcBef>
              <a:buNone/>
              <a:defRPr lang="en-US" sz="3000" b="1" kern="1200" spc="-53" baseline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  <a:lvl2pPr marL="342900" indent="0" algn="ctr" defTabSz="342900" rtl="0" eaLnBrk="1" latinLnBrk="0" hangingPunct="1">
              <a:lnSpc>
                <a:spcPct val="100000"/>
              </a:lnSpc>
              <a:spcBef>
                <a:spcPts val="1800"/>
              </a:spcBef>
              <a:buNone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2pPr>
            <a:lvl3pPr marL="685800" indent="0" algn="ctr" defTabSz="342900" rtl="0" eaLnBrk="1" latinLnBrk="0" hangingPunct="1">
              <a:lnSpc>
                <a:spcPct val="100000"/>
              </a:lnSpc>
              <a:spcBef>
                <a:spcPts val="1800"/>
              </a:spcBef>
              <a:buNone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3pPr>
            <a:lvl4pPr marL="1028700" indent="0" algn="ctr" defTabSz="342900" rtl="0" eaLnBrk="1" latinLnBrk="0" hangingPunct="1">
              <a:lnSpc>
                <a:spcPct val="100000"/>
              </a:lnSpc>
              <a:spcBef>
                <a:spcPts val="1800"/>
              </a:spcBef>
              <a:buNone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4pPr>
            <a:lvl5pPr marL="1371600" indent="0" algn="ctr" defTabSz="342900" rtl="0" eaLnBrk="1" latinLnBrk="0" hangingPunct="1">
              <a:lnSpc>
                <a:spcPct val="100000"/>
              </a:lnSpc>
              <a:spcBef>
                <a:spcPts val="1800"/>
              </a:spcBef>
              <a:buNone/>
              <a:defRPr lang="en-US" sz="3000" b="1" kern="1200" spc="-53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33705784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662665" y="368668"/>
            <a:ext cx="5072308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Round Diagonal Corner Rectangle 3"/>
          <p:cNvSpPr/>
          <p:nvPr userDrawn="1"/>
        </p:nvSpPr>
        <p:spPr>
          <a:xfrm>
            <a:off x="411321" y="368668"/>
            <a:ext cx="3194923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829277" y="3765436"/>
            <a:ext cx="255829" cy="101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173940" y="3253376"/>
            <a:ext cx="385283" cy="152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708134" y="3478087"/>
            <a:ext cx="328473" cy="1299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207879" y="3765436"/>
            <a:ext cx="255829" cy="1011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627213" y="3253376"/>
            <a:ext cx="385283" cy="15240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12437" y="589363"/>
            <a:ext cx="2943681" cy="646261"/>
          </a:xfrm>
        </p:spPr>
        <p:txBody>
          <a:bodyPr anchor="t" anchorCtr="0">
            <a:noAutofit/>
          </a:bodyPr>
          <a:lstStyle>
            <a:lvl1pPr marL="0" indent="0">
              <a:buNone/>
              <a:defRPr lang="en-US" sz="2100" b="1" kern="1200" spc="-53" dirty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2438" y="1235624"/>
            <a:ext cx="2943694" cy="191999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64259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662665" y="368668"/>
            <a:ext cx="5072308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Round Diagonal Corner Rectangle 3"/>
          <p:cNvSpPr/>
          <p:nvPr userDrawn="1"/>
        </p:nvSpPr>
        <p:spPr>
          <a:xfrm>
            <a:off x="411321" y="368668"/>
            <a:ext cx="3194923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829277" y="3765436"/>
            <a:ext cx="255829" cy="101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173940" y="3253376"/>
            <a:ext cx="385283" cy="152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708134" y="3478087"/>
            <a:ext cx="328473" cy="1299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207879" y="3765436"/>
            <a:ext cx="255829" cy="1011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627213" y="3253376"/>
            <a:ext cx="385283" cy="15240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12437" y="589363"/>
            <a:ext cx="2943681" cy="646261"/>
          </a:xfrm>
        </p:spPr>
        <p:txBody>
          <a:bodyPr anchor="t" anchorCtr="0">
            <a:noAutofit/>
          </a:bodyPr>
          <a:lstStyle>
            <a:lvl1pPr marL="0" indent="0">
              <a:buNone/>
              <a:defRPr lang="en-US" sz="2100" b="1" kern="1200" spc="-53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2438" y="1235624"/>
            <a:ext cx="2943694" cy="191999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73863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#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662665" y="368668"/>
            <a:ext cx="5072308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Round Diagonal Corner Rectangle 3"/>
          <p:cNvSpPr/>
          <p:nvPr userDrawn="1"/>
        </p:nvSpPr>
        <p:spPr>
          <a:xfrm>
            <a:off x="411321" y="368668"/>
            <a:ext cx="3194923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829277" y="3765436"/>
            <a:ext cx="255829" cy="101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173940" y="3253376"/>
            <a:ext cx="385283" cy="152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708134" y="3478087"/>
            <a:ext cx="328473" cy="1299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207879" y="3765436"/>
            <a:ext cx="255829" cy="1011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627213" y="3253376"/>
            <a:ext cx="385283" cy="15240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12437" y="589363"/>
            <a:ext cx="2943681" cy="646261"/>
          </a:xfrm>
        </p:spPr>
        <p:txBody>
          <a:bodyPr anchor="t" anchorCtr="0">
            <a:normAutofit/>
          </a:bodyPr>
          <a:lstStyle>
            <a:lvl1pPr marL="0" indent="0">
              <a:buNone/>
              <a:defRPr lang="en-US" sz="2100" b="1" kern="1200" spc="-53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2438" y="1235624"/>
            <a:ext cx="2943694" cy="191999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77657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vel 2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Diagonal Corner Rectangle 3"/>
          <p:cNvSpPr/>
          <p:nvPr userDrawn="1"/>
        </p:nvSpPr>
        <p:spPr>
          <a:xfrm>
            <a:off x="422246" y="368677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biLevel thresh="25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6467" y="3765445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6361123" y="2935943"/>
            <a:ext cx="465530" cy="184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biLevel thresh="25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328" y="3478096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biLevel thresh="25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074" y="3765445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7814382" y="2937671"/>
            <a:ext cx="465096" cy="18397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email">
            <a:biLevel thresh="25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8460" y="3765445"/>
            <a:ext cx="255829" cy="10119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biLevel thresh="25000"/>
            <a:alphaModFix amt="26000"/>
          </a:blip>
          <a:stretch>
            <a:fillRect/>
          </a:stretch>
        </p:blipFill>
        <p:spPr>
          <a:xfrm>
            <a:off x="4023120" y="3253385"/>
            <a:ext cx="385283" cy="15240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email">
            <a:biLevel thresh="25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7314" y="3478096"/>
            <a:ext cx="328473" cy="12993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email">
            <a:biLevel thresh="25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7059" y="3765445"/>
            <a:ext cx="255829" cy="10119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5476368" y="3253385"/>
            <a:ext cx="385283" cy="15240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biLevel thresh="25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1578" y="3765445"/>
            <a:ext cx="255829" cy="10119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1656233" y="3253385"/>
            <a:ext cx="385283" cy="15240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2190421" y="3070012"/>
            <a:ext cx="431636" cy="170737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email">
            <a:biLevel thresh="25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179" y="3765445"/>
            <a:ext cx="255829" cy="10119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biLevel thresh="25000"/>
            <a:alphaModFix amt="25000"/>
          </a:blip>
          <a:stretch>
            <a:fillRect/>
          </a:stretch>
        </p:blipFill>
        <p:spPr>
          <a:xfrm>
            <a:off x="3109514" y="3253385"/>
            <a:ext cx="385283" cy="15240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biLevel thresh="25000"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186" y="3478096"/>
            <a:ext cx="328473" cy="1299301"/>
          </a:xfrm>
          <a:prstGeom prst="rect">
            <a:avLst/>
          </a:prstGeom>
        </p:spPr>
      </p:pic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422858" y="1854048"/>
            <a:ext cx="8312727" cy="1042222"/>
          </a:xfrm>
        </p:spPr>
        <p:txBody>
          <a:bodyPr>
            <a:noAutofit/>
          </a:bodyPr>
          <a:lstStyle>
            <a:lvl1pPr marL="0" indent="0" algn="ctr" defTabSz="342875" rtl="0" eaLnBrk="1" latinLnBrk="0" hangingPunct="1">
              <a:lnSpc>
                <a:spcPct val="100000"/>
              </a:lnSpc>
              <a:spcBef>
                <a:spcPts val="1800"/>
              </a:spcBef>
              <a:buNone/>
              <a:defRPr lang="en-US" sz="3000" b="1" kern="1200" spc="-53" baseline="0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  <a:lvl2pPr marL="342875" indent="0" algn="ctr" defTabSz="342875" rtl="0" eaLnBrk="1" latinLnBrk="0" hangingPunct="1">
              <a:lnSpc>
                <a:spcPct val="100000"/>
              </a:lnSpc>
              <a:spcBef>
                <a:spcPts val="1800"/>
              </a:spcBef>
              <a:buNone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2pPr>
            <a:lvl3pPr marL="685749" indent="0" algn="ctr" defTabSz="342875" rtl="0" eaLnBrk="1" latinLnBrk="0" hangingPunct="1">
              <a:lnSpc>
                <a:spcPct val="100000"/>
              </a:lnSpc>
              <a:spcBef>
                <a:spcPts val="1800"/>
              </a:spcBef>
              <a:buNone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3pPr>
            <a:lvl4pPr marL="1028624" indent="0" algn="ctr" defTabSz="342875" rtl="0" eaLnBrk="1" latinLnBrk="0" hangingPunct="1">
              <a:lnSpc>
                <a:spcPct val="100000"/>
              </a:lnSpc>
              <a:spcBef>
                <a:spcPts val="1800"/>
              </a:spcBef>
              <a:buNone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4pPr>
            <a:lvl5pPr marL="1371498" indent="0" algn="ctr" defTabSz="342875" rtl="0" eaLnBrk="1" latinLnBrk="0" hangingPunct="1">
              <a:lnSpc>
                <a:spcPct val="100000"/>
              </a:lnSpc>
              <a:spcBef>
                <a:spcPts val="1800"/>
              </a:spcBef>
              <a:buNone/>
              <a:defRPr lang="en-US" sz="3000" b="1" kern="1200" spc="-53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59084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#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662665" y="368668"/>
            <a:ext cx="5072308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Round Diagonal Corner Rectangle 3"/>
          <p:cNvSpPr/>
          <p:nvPr userDrawn="1"/>
        </p:nvSpPr>
        <p:spPr>
          <a:xfrm>
            <a:off x="411321" y="368668"/>
            <a:ext cx="3194923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829277" y="3765436"/>
            <a:ext cx="255829" cy="101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173940" y="3253376"/>
            <a:ext cx="385283" cy="152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708134" y="3478087"/>
            <a:ext cx="328473" cy="1299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207879" y="3765436"/>
            <a:ext cx="255829" cy="1011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627213" y="3253376"/>
            <a:ext cx="385283" cy="15240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12437" y="589363"/>
            <a:ext cx="2943681" cy="646261"/>
          </a:xfrm>
        </p:spPr>
        <p:txBody>
          <a:bodyPr anchor="t" anchorCtr="0">
            <a:normAutofit/>
          </a:bodyPr>
          <a:lstStyle>
            <a:lvl1pPr marL="0" indent="0">
              <a:buNone/>
              <a:defRPr lang="en-US" sz="2100" b="1" kern="1200" spc="-53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2438" y="1235624"/>
            <a:ext cx="2943694" cy="191999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357200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#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662665" y="368668"/>
            <a:ext cx="5072308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Round Diagonal Corner Rectangle 3"/>
          <p:cNvSpPr/>
          <p:nvPr userDrawn="1"/>
        </p:nvSpPr>
        <p:spPr>
          <a:xfrm>
            <a:off x="411321" y="368668"/>
            <a:ext cx="3194923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12D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829277" y="3765436"/>
            <a:ext cx="255829" cy="101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173940" y="3253376"/>
            <a:ext cx="385283" cy="152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708134" y="3478087"/>
            <a:ext cx="328473" cy="1299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207879" y="3765436"/>
            <a:ext cx="255829" cy="1011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627213" y="3253376"/>
            <a:ext cx="385283" cy="15240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12437" y="589363"/>
            <a:ext cx="2943681" cy="646261"/>
          </a:xfrm>
        </p:spPr>
        <p:txBody>
          <a:bodyPr anchor="t" anchorCtr="0">
            <a:normAutofit/>
          </a:bodyPr>
          <a:lstStyle>
            <a:lvl1pPr marL="0" indent="0">
              <a:buNone/>
              <a:defRPr lang="en-US" sz="2100" b="1" kern="1200" spc="-53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2438" y="1235624"/>
            <a:ext cx="2943694" cy="191999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006741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 Diagonal Corner Rectangle 26"/>
          <p:cNvSpPr/>
          <p:nvPr userDrawn="1"/>
        </p:nvSpPr>
        <p:spPr>
          <a:xfrm>
            <a:off x="411341" y="368668"/>
            <a:ext cx="5625024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8"/>
            <a:endParaRPr lang="en-US" sz="114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091241" y="368679"/>
            <a:ext cx="2643735" cy="4408714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7625" y="577429"/>
            <a:ext cx="5277611" cy="657254"/>
          </a:xfrm>
        </p:spPr>
        <p:txBody>
          <a:bodyPr>
            <a:normAutofit/>
          </a:bodyPr>
          <a:lstStyle>
            <a:lvl1pPr marL="0" indent="0">
              <a:buNone/>
              <a:defRPr lang="en-US" sz="21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7375" y="1234678"/>
            <a:ext cx="5277860" cy="336138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4308093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#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 Diagonal Corner Rectangle 40"/>
          <p:cNvSpPr/>
          <p:nvPr userDrawn="1"/>
        </p:nvSpPr>
        <p:spPr>
          <a:xfrm>
            <a:off x="411341" y="368668"/>
            <a:ext cx="5625024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8"/>
            <a:endParaRPr lang="en-US" sz="114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091241" y="368679"/>
            <a:ext cx="2643735" cy="4408714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7626" y="577429"/>
            <a:ext cx="5221125" cy="657254"/>
          </a:xfrm>
        </p:spPr>
        <p:txBody>
          <a:bodyPr>
            <a:normAutofit/>
          </a:bodyPr>
          <a:lstStyle>
            <a:lvl1pPr marL="0" indent="0">
              <a:buNone/>
              <a:defRPr lang="en-US" sz="2100" b="1" kern="1200" spc="-53" dirty="0" smtClean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7375" y="1234678"/>
            <a:ext cx="5221375" cy="336138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9424310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 Diagonal Corner Rectangle 31"/>
          <p:cNvSpPr/>
          <p:nvPr userDrawn="1"/>
        </p:nvSpPr>
        <p:spPr>
          <a:xfrm>
            <a:off x="411341" y="368668"/>
            <a:ext cx="5625024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8"/>
            <a:endParaRPr lang="en-US" sz="114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091241" y="368679"/>
            <a:ext cx="2643735" cy="4408714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7627" y="577429"/>
            <a:ext cx="5238133" cy="657254"/>
          </a:xfrm>
        </p:spPr>
        <p:txBody>
          <a:bodyPr>
            <a:normAutofit/>
          </a:bodyPr>
          <a:lstStyle>
            <a:lvl1pPr marL="0" indent="0">
              <a:buNone/>
              <a:defRPr lang="en-US" sz="21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7376" y="1234678"/>
            <a:ext cx="5238383" cy="336138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33541018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#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 Diagonal Corner Rectangle 37"/>
          <p:cNvSpPr/>
          <p:nvPr userDrawn="1"/>
        </p:nvSpPr>
        <p:spPr>
          <a:xfrm>
            <a:off x="411341" y="368668"/>
            <a:ext cx="5625024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8"/>
            <a:endParaRPr lang="en-US" sz="114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091241" y="368679"/>
            <a:ext cx="2643735" cy="4408714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7628" y="577429"/>
            <a:ext cx="5263645" cy="657254"/>
          </a:xfrm>
        </p:spPr>
        <p:txBody>
          <a:bodyPr>
            <a:normAutofit/>
          </a:bodyPr>
          <a:lstStyle>
            <a:lvl1pPr marL="0" indent="0">
              <a:buNone/>
              <a:defRPr lang="en-US" sz="2100" b="1" kern="1200" spc="-53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7376" y="1234679"/>
            <a:ext cx="5263895" cy="332529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1094713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#2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 Diagonal Corner Rectangle 37"/>
          <p:cNvSpPr/>
          <p:nvPr userDrawn="1"/>
        </p:nvSpPr>
        <p:spPr>
          <a:xfrm>
            <a:off x="411341" y="368668"/>
            <a:ext cx="5625024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12D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898"/>
            <a:endParaRPr lang="en-US" sz="114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9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091241" y="368679"/>
            <a:ext cx="2643735" cy="4408714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7628" y="577429"/>
            <a:ext cx="5263645" cy="657254"/>
          </a:xfrm>
        </p:spPr>
        <p:txBody>
          <a:bodyPr>
            <a:normAutofit/>
          </a:bodyPr>
          <a:lstStyle>
            <a:lvl1pPr marL="0" indent="0">
              <a:buNone/>
              <a:defRPr lang="en-US" sz="2100" b="1" kern="1200" spc="-53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7376" y="1234679"/>
            <a:ext cx="5263895" cy="332529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19105836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 userDrawn="1"/>
        </p:nvSpPr>
        <p:spPr>
          <a:xfrm>
            <a:off x="422234" y="368668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165385" y="3765436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510045" y="3253376"/>
            <a:ext cx="385283" cy="1524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044241" y="3478087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543985" y="3765436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963322" y="3253376"/>
            <a:ext cx="385283" cy="152401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6673" y="1247605"/>
            <a:ext cx="7381875" cy="1923710"/>
          </a:xfrm>
        </p:spPr>
        <p:txBody>
          <a:bodyPr/>
          <a:lstStyle>
            <a:lvl1pPr marL="257175" marR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3000" b="1" kern="1200" spc="-53" dirty="0" smtClean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9288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/>
          <p:cNvSpPr/>
          <p:nvPr userDrawn="1"/>
        </p:nvSpPr>
        <p:spPr>
          <a:xfrm>
            <a:off x="422234" y="368668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165385" y="3765436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510045" y="3253376"/>
            <a:ext cx="385283" cy="1524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044241" y="3478087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543985" y="3765436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963322" y="3253376"/>
            <a:ext cx="385283" cy="152401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6673" y="1247605"/>
            <a:ext cx="7381875" cy="1923710"/>
          </a:xfrm>
        </p:spPr>
        <p:txBody>
          <a:bodyPr/>
          <a:lstStyle>
            <a:lvl1pPr marL="257175" marR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3000" b="1" kern="1200" spc="-53" dirty="0" smtClean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5962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 userDrawn="1"/>
        </p:nvSpPr>
        <p:spPr>
          <a:xfrm>
            <a:off x="422234" y="368668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165385" y="3765436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510045" y="3253376"/>
            <a:ext cx="385283" cy="1524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044241" y="3478087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543985" y="3765436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963322" y="3253376"/>
            <a:ext cx="385283" cy="152401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6673" y="1247605"/>
            <a:ext cx="7381875" cy="1923710"/>
          </a:xfrm>
        </p:spPr>
        <p:txBody>
          <a:bodyPr/>
          <a:lstStyle>
            <a:lvl1pPr marL="257175" marR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577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662667" y="368677"/>
            <a:ext cx="5072308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Round Diagonal Corner Rectangle 3"/>
          <p:cNvSpPr/>
          <p:nvPr userDrawn="1"/>
        </p:nvSpPr>
        <p:spPr>
          <a:xfrm>
            <a:off x="411336" y="368677"/>
            <a:ext cx="3194923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86" y="3765445"/>
            <a:ext cx="255829" cy="101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173955" y="3253385"/>
            <a:ext cx="385283" cy="152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148" y="3478096"/>
            <a:ext cx="328473" cy="1299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894" y="3765445"/>
            <a:ext cx="255829" cy="1011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627225" y="3253385"/>
            <a:ext cx="385283" cy="15240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12450" y="589372"/>
            <a:ext cx="2943681" cy="646261"/>
          </a:xfrm>
        </p:spPr>
        <p:txBody>
          <a:bodyPr anchor="t" anchorCtr="0">
            <a:noAutofit/>
          </a:bodyPr>
          <a:lstStyle>
            <a:lvl1pPr marL="0" indent="0">
              <a:buNone/>
              <a:defRPr lang="en-US" sz="2100" b="1" kern="1200" spc="-53" dirty="0">
                <a:solidFill>
                  <a:srgbClr val="FFFFFF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2438" y="1235625"/>
            <a:ext cx="2943694" cy="191999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645070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 userDrawn="1"/>
        </p:nvSpPr>
        <p:spPr>
          <a:xfrm>
            <a:off x="422234" y="368668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165385" y="3765436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510045" y="3253376"/>
            <a:ext cx="385283" cy="1524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044241" y="3478087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543985" y="3765436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963322" y="3253376"/>
            <a:ext cx="385283" cy="152401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6673" y="1247605"/>
            <a:ext cx="7381875" cy="1923710"/>
          </a:xfrm>
        </p:spPr>
        <p:txBody>
          <a:bodyPr/>
          <a:lstStyle>
            <a:lvl1pPr marL="257175" marR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711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Diagonal Corner Rectangle 10"/>
          <p:cNvSpPr/>
          <p:nvPr userDrawn="1"/>
        </p:nvSpPr>
        <p:spPr>
          <a:xfrm>
            <a:off x="422234" y="368668"/>
            <a:ext cx="8312727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12D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165385" y="3765436"/>
            <a:ext cx="255829" cy="1011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6510045" y="3253376"/>
            <a:ext cx="385283" cy="1524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044241" y="3478087"/>
            <a:ext cx="328473" cy="1299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543985" y="3765436"/>
            <a:ext cx="255829" cy="1011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7963322" y="3253376"/>
            <a:ext cx="385283" cy="152401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876673" y="1247605"/>
            <a:ext cx="7381875" cy="1923710"/>
          </a:xfrm>
        </p:spPr>
        <p:txBody>
          <a:bodyPr/>
          <a:lstStyle>
            <a:lvl1pPr marL="257175" marR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lang="en-US" sz="30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9549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417084" y="368668"/>
            <a:ext cx="8317881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Round Diagonal Corner Rectangle 5"/>
          <p:cNvSpPr/>
          <p:nvPr userDrawn="1"/>
        </p:nvSpPr>
        <p:spPr>
          <a:xfrm>
            <a:off x="871199" y="1147211"/>
            <a:ext cx="2989041" cy="2871031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254000" dir="2700000" algn="tl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4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871410" y="1566523"/>
            <a:ext cx="2988830" cy="1027509"/>
          </a:xfrm>
        </p:spPr>
        <p:txBody>
          <a:bodyPr/>
          <a:lstStyle>
            <a:lvl1pPr marL="0" indent="0" algn="ctr">
              <a:buNone/>
              <a:defRPr lang="en-US" sz="2400" b="1" kern="1200" cap="all" spc="-53" dirty="0" smtClean="0">
                <a:solidFill>
                  <a:schemeClr val="accent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871410" y="2593481"/>
            <a:ext cx="2988830" cy="260237"/>
          </a:xfrm>
        </p:spPr>
        <p:txBody>
          <a:bodyPr/>
          <a:lstStyle>
            <a:lvl1pPr marL="0" indent="0" algn="ctr">
              <a:buNone/>
              <a:defRPr lang="en-US" sz="1350" b="1" kern="1200" spc="-38" dirty="0" smtClean="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32584956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88102"/>
            <a:ext cx="2133600" cy="273844"/>
          </a:xfrm>
        </p:spPr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24219" y="581605"/>
            <a:ext cx="8162592" cy="653600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2100" b="1" spc="-53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812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662667" y="368677"/>
            <a:ext cx="5072308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Round Diagonal Corner Rectangle 3"/>
          <p:cNvSpPr/>
          <p:nvPr userDrawn="1"/>
        </p:nvSpPr>
        <p:spPr>
          <a:xfrm>
            <a:off x="411336" y="368677"/>
            <a:ext cx="3194923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86" y="3765445"/>
            <a:ext cx="255829" cy="101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173955" y="3253385"/>
            <a:ext cx="385283" cy="152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148" y="3478096"/>
            <a:ext cx="328473" cy="1299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894" y="3765445"/>
            <a:ext cx="255829" cy="1011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627225" y="3253385"/>
            <a:ext cx="385283" cy="15240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12450" y="589372"/>
            <a:ext cx="2943681" cy="646261"/>
          </a:xfrm>
        </p:spPr>
        <p:txBody>
          <a:bodyPr anchor="t" anchorCtr="0">
            <a:noAutofit/>
          </a:bodyPr>
          <a:lstStyle>
            <a:lvl1pPr marL="0" indent="0">
              <a:buNone/>
              <a:defRPr lang="en-US" sz="2100" b="1" kern="1200" spc="-53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2438" y="1235625"/>
            <a:ext cx="2943694" cy="191999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8524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#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662667" y="368677"/>
            <a:ext cx="5072308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Round Diagonal Corner Rectangle 3"/>
          <p:cNvSpPr/>
          <p:nvPr userDrawn="1"/>
        </p:nvSpPr>
        <p:spPr>
          <a:xfrm>
            <a:off x="411336" y="368677"/>
            <a:ext cx="3194923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86" y="3765445"/>
            <a:ext cx="255829" cy="101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173955" y="3253385"/>
            <a:ext cx="385283" cy="152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148" y="3478096"/>
            <a:ext cx="328473" cy="1299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894" y="3765445"/>
            <a:ext cx="255829" cy="1011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627225" y="3253385"/>
            <a:ext cx="385283" cy="15240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12450" y="589372"/>
            <a:ext cx="2943681" cy="646261"/>
          </a:xfrm>
        </p:spPr>
        <p:txBody>
          <a:bodyPr anchor="t" anchorCtr="0">
            <a:normAutofit/>
          </a:bodyPr>
          <a:lstStyle>
            <a:lvl1pPr marL="0" indent="0">
              <a:buNone/>
              <a:defRPr lang="en-US" sz="2100" b="1" kern="1200" spc="-53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2438" y="1235625"/>
            <a:ext cx="2943694" cy="191999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1398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#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662667" y="368677"/>
            <a:ext cx="5072308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Round Diagonal Corner Rectangle 3"/>
          <p:cNvSpPr/>
          <p:nvPr userDrawn="1"/>
        </p:nvSpPr>
        <p:spPr>
          <a:xfrm>
            <a:off x="411336" y="368677"/>
            <a:ext cx="3194923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86" y="3765445"/>
            <a:ext cx="255829" cy="101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173955" y="3253385"/>
            <a:ext cx="385283" cy="152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148" y="3478096"/>
            <a:ext cx="328473" cy="1299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894" y="3765445"/>
            <a:ext cx="255829" cy="1011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627225" y="3253385"/>
            <a:ext cx="385283" cy="15240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12450" y="589372"/>
            <a:ext cx="2943681" cy="646261"/>
          </a:xfrm>
        </p:spPr>
        <p:txBody>
          <a:bodyPr anchor="t" anchorCtr="0">
            <a:normAutofit/>
          </a:bodyPr>
          <a:lstStyle>
            <a:lvl1pPr marL="0" indent="0">
              <a:buNone/>
              <a:defRPr lang="en-US" sz="2100" b="1" kern="1200" spc="-53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2438" y="1235625"/>
            <a:ext cx="2943694" cy="191999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38126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#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3662667" y="368677"/>
            <a:ext cx="5072308" cy="4408715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Round Diagonal Corner Rectangle 3"/>
          <p:cNvSpPr/>
          <p:nvPr userDrawn="1"/>
        </p:nvSpPr>
        <p:spPr>
          <a:xfrm>
            <a:off x="411336" y="368677"/>
            <a:ext cx="3194923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rgbClr val="B12D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86" y="3765445"/>
            <a:ext cx="255829" cy="1011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1173955" y="3253385"/>
            <a:ext cx="385283" cy="1524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8148" y="3478096"/>
            <a:ext cx="328473" cy="12993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alphaModFix amt="56000"/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7894" y="3765445"/>
            <a:ext cx="255829" cy="1011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alphaModFix amt="56000"/>
            <a:biLevel thresh="25000"/>
          </a:blip>
          <a:stretch>
            <a:fillRect/>
          </a:stretch>
        </p:blipFill>
        <p:spPr>
          <a:xfrm>
            <a:off x="2627225" y="3253385"/>
            <a:ext cx="385283" cy="1524017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512450" y="589372"/>
            <a:ext cx="2943681" cy="646261"/>
          </a:xfrm>
        </p:spPr>
        <p:txBody>
          <a:bodyPr anchor="t" anchorCtr="0">
            <a:normAutofit/>
          </a:bodyPr>
          <a:lstStyle>
            <a:lvl1pPr marL="0" indent="0">
              <a:buNone/>
              <a:defRPr lang="en-US" sz="2100" b="1" kern="1200" spc="-53" dirty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512438" y="1235625"/>
            <a:ext cx="2943694" cy="1919998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808246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#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 Diagonal Corner Rectangle 26"/>
          <p:cNvSpPr/>
          <p:nvPr userDrawn="1"/>
        </p:nvSpPr>
        <p:spPr>
          <a:xfrm>
            <a:off x="411341" y="368677"/>
            <a:ext cx="5625024" cy="440871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342872"/>
            <a:endParaRPr lang="en-US" sz="11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12/9/2020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6091253" y="368679"/>
            <a:ext cx="2643735" cy="4408714"/>
          </a:xfrm>
          <a:prstGeom prst="round2DiagRect">
            <a:avLst>
              <a:gd name="adj1" fmla="val 0"/>
              <a:gd name="adj2" fmla="val 0"/>
            </a:avLst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27640" y="577429"/>
            <a:ext cx="5277611" cy="657254"/>
          </a:xfrm>
        </p:spPr>
        <p:txBody>
          <a:bodyPr>
            <a:normAutofit/>
          </a:bodyPr>
          <a:lstStyle>
            <a:lvl1pPr marL="0" indent="0">
              <a:buNone/>
              <a:defRPr lang="en-US" sz="2100" b="1" kern="1200" spc="-53" dirty="0" smtClean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27377" y="1234687"/>
            <a:ext cx="5277860" cy="336138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Body copy goes here</a:t>
            </a:r>
          </a:p>
        </p:txBody>
      </p:sp>
    </p:spTree>
    <p:extLst>
      <p:ext uri="{BB962C8B-B14F-4D97-AF65-F5344CB8AC3E}">
        <p14:creationId xmlns:p14="http://schemas.microsoft.com/office/powerpoint/2010/main" val="2712945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703" y="580512"/>
            <a:ext cx="8163096" cy="649315"/>
          </a:xfrm>
          <a:prstGeom prst="rect">
            <a:avLst/>
          </a:prstGeom>
        </p:spPr>
        <p:txBody>
          <a:bodyPr vert="horz" lIns="91434" tIns="45716" rIns="91434" bIns="45716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702" y="1278533"/>
            <a:ext cx="8163098" cy="3394472"/>
          </a:xfrm>
          <a:prstGeom prst="rect">
            <a:avLst/>
          </a:prstGeom>
        </p:spPr>
        <p:txBody>
          <a:bodyPr vert="horz" lIns="91434" tIns="45716" rIns="91434" bIns="45716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88156"/>
            <a:ext cx="2133600" cy="273844"/>
          </a:xfrm>
          <a:prstGeom prst="rect">
            <a:avLst/>
          </a:prstGeom>
        </p:spPr>
        <p:txBody>
          <a:bodyPr vert="horz" lIns="91434" tIns="45716" rIns="91434" bIns="45716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342872"/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342872"/>
              <a:t>12/9/2020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4852" y="4854393"/>
            <a:ext cx="5061043" cy="176969"/>
          </a:xfrm>
          <a:prstGeom prst="rect">
            <a:avLst/>
          </a:prstGeom>
          <a:noFill/>
        </p:spPr>
        <p:txBody>
          <a:bodyPr wrap="square" lIns="68576" tIns="34289" rIns="68576" bIns="34289" rtlCol="0">
            <a:spAutoFit/>
          </a:bodyPr>
          <a:lstStyle/>
          <a:p>
            <a:pPr algn="r" defTabSz="342872">
              <a:defRPr/>
            </a:pPr>
            <a:r>
              <a:rPr lang="en-US" sz="700" kern="0" spc="75">
                <a:solidFill>
                  <a:srgbClr val="404040"/>
                </a:solidFill>
                <a:latin typeface="Arial"/>
                <a:cs typeface="Arial"/>
              </a:rPr>
              <a:t>FEEDING AMERICA </a:t>
            </a:r>
            <a:r>
              <a:rPr lang="en-US" sz="700" b="1" kern="0" spc="75">
                <a:solidFill>
                  <a:srgbClr val="404040"/>
                </a:solidFill>
                <a:latin typeface="Arial"/>
                <a:cs typeface="Arial"/>
              </a:rPr>
              <a:t>/ </a:t>
            </a:r>
            <a:fld id="{CF1A8821-C998-834A-B51E-54D54792926D}" type="slidenum">
              <a:rPr lang="en-US" sz="700" b="1" kern="0" spc="75">
                <a:solidFill>
                  <a:srgbClr val="404040"/>
                </a:solidFill>
                <a:latin typeface="Arial"/>
                <a:cs typeface="Arial"/>
              </a:rPr>
              <a:pPr algn="r" defTabSz="342872">
                <a:defRPr/>
              </a:pPr>
              <a:t>‹#›</a:t>
            </a:fld>
            <a:r>
              <a:rPr lang="en-US" sz="700" b="1" kern="0" spc="75" dirty="0">
                <a:solidFill>
                  <a:srgbClr val="404040"/>
                </a:solidFill>
                <a:latin typeface="Arial"/>
                <a:cs typeface="Arial"/>
              </a:rPr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601635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6" r:id="rId6"/>
    <p:sldLayoutId id="2147483737" r:id="rId7"/>
    <p:sldLayoutId id="2147483755" r:id="rId8"/>
    <p:sldLayoutId id="2147483738" r:id="rId9"/>
    <p:sldLayoutId id="2147483739" r:id="rId10"/>
    <p:sldLayoutId id="2147483741" r:id="rId11"/>
    <p:sldLayoutId id="2147483742" r:id="rId12"/>
    <p:sldLayoutId id="2147483756" r:id="rId13"/>
    <p:sldLayoutId id="2147483743" r:id="rId14"/>
    <p:sldLayoutId id="2147483744" r:id="rId15"/>
    <p:sldLayoutId id="2147483746" r:id="rId16"/>
    <p:sldLayoutId id="2147483747" r:id="rId17"/>
    <p:sldLayoutId id="2147483757" r:id="rId18"/>
    <p:sldLayoutId id="2147483748" r:id="rId19"/>
    <p:sldLayoutId id="2147483749" r:id="rId20"/>
    <p:sldLayoutId id="2147483760" r:id="rId21"/>
    <p:sldLayoutId id="2147483761" r:id="rId22"/>
    <p:sldLayoutId id="2147483784" r:id="rId23"/>
  </p:sldLayoutIdLst>
  <p:txStyles>
    <p:titleStyle>
      <a:lvl1pPr algn="l" defTabSz="342872" rtl="0" eaLnBrk="1" latinLnBrk="0" hangingPunct="1">
        <a:spcBef>
          <a:spcPct val="0"/>
        </a:spcBef>
        <a:buNone/>
        <a:defRPr sz="1700" b="1" kern="1200" spc="-53">
          <a:solidFill>
            <a:srgbClr val="F7941D"/>
          </a:solidFill>
          <a:latin typeface="Arial"/>
          <a:ea typeface="+mj-ea"/>
          <a:cs typeface="Arial"/>
        </a:defRPr>
      </a:lvl1pPr>
    </p:titleStyle>
    <p:bodyStyle>
      <a:lvl1pPr marL="257155" indent="-257155" algn="l" defTabSz="34287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Arial"/>
          <a:ea typeface="+mn-ea"/>
          <a:cs typeface="Arial"/>
        </a:defRPr>
      </a:lvl1pPr>
      <a:lvl2pPr marL="557167" indent="-214296" algn="l" defTabSz="342872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/>
          <a:ea typeface="+mn-ea"/>
          <a:cs typeface="Arial"/>
        </a:defRPr>
      </a:lvl2pPr>
      <a:lvl3pPr marL="857182" indent="-171437" algn="l" defTabSz="34287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Arial"/>
          <a:ea typeface="+mn-ea"/>
          <a:cs typeface="Arial"/>
        </a:defRPr>
      </a:lvl3pPr>
      <a:lvl4pPr marL="1200052" indent="-171437" algn="l" defTabSz="342872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Arial"/>
          <a:ea typeface="+mn-ea"/>
          <a:cs typeface="Arial"/>
        </a:defRPr>
      </a:lvl4pPr>
      <a:lvl5pPr marL="1542923" indent="-171437" algn="l" defTabSz="342872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Arial"/>
          <a:ea typeface="+mn-ea"/>
          <a:cs typeface="Arial"/>
        </a:defRPr>
      </a:lvl5pPr>
      <a:lvl6pPr marL="1885797" indent="-171437" algn="l" defTabSz="34287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69" indent="-171437" algn="l" defTabSz="34287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42" indent="-171437" algn="l" defTabSz="34287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15" indent="-171437" algn="l" defTabSz="34287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2" algn="l" defTabSz="3428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5" algn="l" defTabSz="3428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16" algn="l" defTabSz="3428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89" algn="l" defTabSz="3428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61" algn="l" defTabSz="3428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34" algn="l" defTabSz="3428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05" algn="l" defTabSz="3428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77" algn="l" defTabSz="34287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3703" y="580503"/>
            <a:ext cx="8163096" cy="649315"/>
          </a:xfrm>
          <a:prstGeom prst="rect">
            <a:avLst/>
          </a:prstGeom>
        </p:spPr>
        <p:txBody>
          <a:bodyPr vert="horz" lIns="91440" tIns="45719" rIns="91440" bIns="45719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3702" y="1278533"/>
            <a:ext cx="8163098" cy="3394472"/>
          </a:xfrm>
          <a:prstGeom prst="rect">
            <a:avLst/>
          </a:prstGeom>
        </p:spPr>
        <p:txBody>
          <a:bodyPr vert="horz" lIns="91440" tIns="45719" rIns="91440" bIns="4571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88156"/>
            <a:ext cx="2133600" cy="273844"/>
          </a:xfrm>
          <a:prstGeom prst="rect">
            <a:avLst/>
          </a:prstGeom>
        </p:spPr>
        <p:txBody>
          <a:bodyPr vert="horz" lIns="91440" tIns="45719" rIns="91440" bIns="45719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 defTabSz="342898"/>
            <a:fld id="{BDBBFB63-3A6C-1041-AACF-ED77AB489A42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 defTabSz="342898"/>
              <a:t>12/9/2020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4847" y="4854385"/>
            <a:ext cx="5061043" cy="176970"/>
          </a:xfrm>
          <a:prstGeom prst="rect">
            <a:avLst/>
          </a:prstGeom>
          <a:noFill/>
        </p:spPr>
        <p:txBody>
          <a:bodyPr wrap="square" lIns="68580" tIns="34289" rIns="68580" bIns="34289" rtlCol="0">
            <a:spAutoFit/>
          </a:bodyPr>
          <a:lstStyle/>
          <a:p>
            <a:pPr algn="r" defTabSz="342898">
              <a:defRPr/>
            </a:pPr>
            <a:r>
              <a:rPr lang="en-US" sz="700" kern="0" spc="75">
                <a:solidFill>
                  <a:srgbClr val="404040"/>
                </a:solidFill>
                <a:latin typeface="Arial"/>
                <a:cs typeface="Arial"/>
              </a:rPr>
              <a:t>FEEDING AMERICA </a:t>
            </a:r>
            <a:r>
              <a:rPr lang="en-US" sz="700" b="1" kern="0" spc="75">
                <a:solidFill>
                  <a:srgbClr val="404040"/>
                </a:solidFill>
                <a:latin typeface="Arial"/>
                <a:cs typeface="Arial"/>
              </a:rPr>
              <a:t>/ </a:t>
            </a:r>
            <a:fld id="{CF1A8821-C998-834A-B51E-54D54792926D}" type="slidenum">
              <a:rPr lang="en-US" sz="700" b="1" kern="0" spc="75">
                <a:solidFill>
                  <a:srgbClr val="404040"/>
                </a:solidFill>
                <a:latin typeface="Arial"/>
                <a:cs typeface="Arial"/>
              </a:rPr>
              <a:pPr algn="r" defTabSz="342898">
                <a:defRPr/>
              </a:pPr>
              <a:t>‹#›</a:t>
            </a:fld>
            <a:r>
              <a:rPr lang="en-US" sz="700" b="1" kern="0" spc="75" dirty="0">
                <a:solidFill>
                  <a:srgbClr val="404040"/>
                </a:solidFill>
                <a:latin typeface="Arial"/>
                <a:cs typeface="Arial"/>
              </a:rPr>
              <a:t> /</a:t>
            </a:r>
          </a:p>
        </p:txBody>
      </p:sp>
    </p:spTree>
    <p:extLst>
      <p:ext uri="{BB962C8B-B14F-4D97-AF65-F5344CB8AC3E}">
        <p14:creationId xmlns:p14="http://schemas.microsoft.com/office/powerpoint/2010/main" val="1518805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</p:sldLayoutIdLst>
  <p:txStyles>
    <p:titleStyle>
      <a:lvl1pPr algn="l" defTabSz="342898" rtl="0" eaLnBrk="1" latinLnBrk="0" hangingPunct="1">
        <a:spcBef>
          <a:spcPct val="0"/>
        </a:spcBef>
        <a:buNone/>
        <a:defRPr sz="1650" b="1" kern="1200" spc="-53">
          <a:solidFill>
            <a:srgbClr val="F7941D"/>
          </a:solidFill>
          <a:latin typeface="Arial"/>
          <a:ea typeface="+mj-ea"/>
          <a:cs typeface="Arial"/>
        </a:defRPr>
      </a:lvl1pPr>
    </p:titleStyle>
    <p:bodyStyle>
      <a:lvl1pPr marL="257173" indent="-257173" algn="l" defTabSz="34289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Arial"/>
          <a:ea typeface="+mn-ea"/>
          <a:cs typeface="Arial"/>
        </a:defRPr>
      </a:lvl1pPr>
      <a:lvl2pPr marL="557209" indent="-214311" algn="l" defTabSz="342898" rtl="0" eaLnBrk="1" latinLnBrk="0" hangingPunct="1">
        <a:spcBef>
          <a:spcPct val="20000"/>
        </a:spcBef>
        <a:buFont typeface="Arial"/>
        <a:buChar char="–"/>
        <a:defRPr sz="1350" kern="1200">
          <a:solidFill>
            <a:schemeClr val="tx1"/>
          </a:solidFill>
          <a:latin typeface="Arial"/>
          <a:ea typeface="+mn-ea"/>
          <a:cs typeface="Arial"/>
        </a:defRPr>
      </a:lvl2pPr>
      <a:lvl3pPr marL="857245" indent="-171449" algn="l" defTabSz="342898" rtl="0" eaLnBrk="1" latinLnBrk="0" hangingPunct="1">
        <a:spcBef>
          <a:spcPct val="20000"/>
        </a:spcBef>
        <a:buFont typeface="Arial"/>
        <a:buChar char="•"/>
        <a:defRPr sz="1350" kern="1200">
          <a:solidFill>
            <a:schemeClr val="tx1"/>
          </a:solidFill>
          <a:latin typeface="Arial"/>
          <a:ea typeface="+mn-ea"/>
          <a:cs typeface="Arial"/>
        </a:defRPr>
      </a:lvl3pPr>
      <a:lvl4pPr marL="1200142" indent="-171449" algn="l" defTabSz="342898" rtl="0" eaLnBrk="1" latinLnBrk="0" hangingPunct="1">
        <a:spcBef>
          <a:spcPct val="20000"/>
        </a:spcBef>
        <a:buFont typeface="Arial"/>
        <a:buChar char="–"/>
        <a:defRPr sz="1350" kern="1200">
          <a:solidFill>
            <a:schemeClr val="tx1"/>
          </a:solidFill>
          <a:latin typeface="Arial"/>
          <a:ea typeface="+mn-ea"/>
          <a:cs typeface="Arial"/>
        </a:defRPr>
      </a:lvl4pPr>
      <a:lvl5pPr marL="1543040" indent="-171449" algn="l" defTabSz="342898" rtl="0" eaLnBrk="1" latinLnBrk="0" hangingPunct="1">
        <a:spcBef>
          <a:spcPct val="20000"/>
        </a:spcBef>
        <a:buFont typeface="Arial"/>
        <a:buChar char="»"/>
        <a:defRPr sz="1350" kern="1200">
          <a:solidFill>
            <a:schemeClr val="tx1"/>
          </a:solidFill>
          <a:latin typeface="Arial"/>
          <a:ea typeface="+mn-ea"/>
          <a:cs typeface="Arial"/>
        </a:defRPr>
      </a:lvl5pPr>
      <a:lvl6pPr marL="1885938" indent="-171449" algn="l" defTabSz="34289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36" indent="-171449" algn="l" defTabSz="34289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4" indent="-171449" algn="l" defTabSz="34289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1" indent="-171449" algn="l" defTabSz="342898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8" algn="l" defTabSz="3428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6" algn="l" defTabSz="3428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3" algn="l" defTabSz="3428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1" algn="l" defTabSz="3428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9" algn="l" defTabSz="3428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87" algn="l" defTabSz="3428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5" algn="l" defTabSz="3428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2" algn="l" defTabSz="342898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10ay.online.tableau.com/#/site/feedingamerica/views/ClientVoice2/ClientVoice-ClientDemographics?:showAppBanner=false&amp;:origin=viz_share_link&amp;:display_count=n&amp;:showVizHome=n&amp;:iid=1" TargetMode="Externa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mailto:cdenney@accfb.org" TargetMode="External"/><Relationship Id="rId7" Type="http://schemas.openxmlformats.org/officeDocument/2006/relationships/image" Target="../media/image11.jpg"/><Relationship Id="rId2" Type="http://schemas.openxmlformats.org/officeDocument/2006/relationships/hyperlink" Target="mailto:abenson@accfb.org" TargetMode="Externa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.png"/><Relationship Id="rId5" Type="http://schemas.openxmlformats.org/officeDocument/2006/relationships/hyperlink" Target="mailto:alee@allfaithsfoodbank.org" TargetMode="External"/><Relationship Id="rId4" Type="http://schemas.openxmlformats.org/officeDocument/2006/relationships/hyperlink" Target="mailto:rwhaley@ThreeSquare.or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7.bin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hyperlink" Target="https://www.yammer.com/feedingamericanetwork/#/threads/inGroup?type=in_group&amp;feedId=960512000" TargetMode="External"/><Relationship Id="rId4" Type="http://schemas.openxmlformats.org/officeDocument/2006/relationships/hyperlink" Target="https://feedingamerica.sharepoint.com/research_data/ServiceInsights/Pages/Link2Feed-TUG.aspx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4.xml"/><Relationship Id="rId5" Type="http://schemas.openxmlformats.org/officeDocument/2006/relationships/image" Target="../media/image4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7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" y="0"/>
            <a:ext cx="4961467" cy="51435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535170" cy="5143501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185657"/>
            <a:ext cx="2535170" cy="715578"/>
          </a:xfrm>
          <a:prstGeom prst="rect">
            <a:avLst/>
          </a:prstGeom>
        </p:spPr>
        <p:txBody>
          <a:bodyPr wrap="square" lIns="68574" tIns="34289" rIns="68574" bIns="34289">
            <a:spAutoFit/>
          </a:bodyPr>
          <a:lstStyle/>
          <a:p>
            <a:pPr algn="ctr" defTabSz="342863" fontAlgn="base"/>
            <a:r>
              <a:rPr lang="en-US" sz="1600" b="1" spc="225" dirty="0">
                <a:solidFill>
                  <a:schemeClr val="bg1"/>
                </a:solidFill>
                <a:latin typeface="Arial"/>
                <a:cs typeface="Arial"/>
              </a:rPr>
              <a:t>Data Visualization</a:t>
            </a:r>
          </a:p>
          <a:p>
            <a:pPr algn="ctr" defTabSz="342863" fontAlgn="base"/>
            <a:endParaRPr lang="en-US" sz="1000" b="1" spc="225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 defTabSz="342863" fontAlgn="base"/>
            <a:r>
              <a:rPr lang="en-US" sz="1600" b="1" spc="225" dirty="0">
                <a:solidFill>
                  <a:schemeClr val="bg1"/>
                </a:solidFill>
                <a:latin typeface="Arial"/>
                <a:cs typeface="Arial"/>
              </a:rPr>
              <a:t>December 9, 2020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3067237"/>
            <a:ext cx="2535170" cy="972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sz="11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56" y="3086083"/>
            <a:ext cx="1450816" cy="9237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EE116E0-5786-6145-82A2-66EE1B44AED2}"/>
              </a:ext>
            </a:extLst>
          </p:cNvPr>
          <p:cNvGrpSpPr/>
          <p:nvPr/>
        </p:nvGrpSpPr>
        <p:grpSpPr>
          <a:xfrm>
            <a:off x="-11325" y="1059969"/>
            <a:ext cx="2522113" cy="1413431"/>
            <a:chOff x="288855" y="983032"/>
            <a:chExt cx="3228052" cy="18845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DA0FC8-2EFA-8D46-A781-6B0A1AD67449}"/>
                </a:ext>
              </a:extLst>
            </p:cNvPr>
            <p:cNvSpPr txBox="1"/>
            <p:nvPr/>
          </p:nvSpPr>
          <p:spPr>
            <a:xfrm>
              <a:off x="288855" y="1593414"/>
              <a:ext cx="3228052" cy="1274191"/>
            </a:xfrm>
            <a:prstGeom prst="rect">
              <a:avLst/>
            </a:prstGeom>
            <a:noFill/>
            <a:effectLst/>
          </p:spPr>
          <p:txBody>
            <a:bodyPr wrap="square" lIns="68580" tIns="34289" rIns="68580" bIns="34289" rtlCol="0">
              <a:spAutoFit/>
            </a:bodyPr>
            <a:lstStyle/>
            <a:p>
              <a:pPr algn="ctr" defTabSz="342863">
                <a:lnSpc>
                  <a:spcPct val="80000"/>
                </a:lnSpc>
              </a:pPr>
              <a:r>
                <a:rPr lang="en-US" sz="3600" b="1" spc="-60" dirty="0">
                  <a:solidFill>
                    <a:schemeClr val="bg1"/>
                  </a:solidFill>
                  <a:latin typeface="Arial"/>
                  <a:cs typeface="Arial"/>
                </a:rPr>
                <a:t>Learning Cluster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366AD34-17C6-B349-8F19-2086AE48946A}"/>
                </a:ext>
              </a:extLst>
            </p:cNvPr>
            <p:cNvSpPr txBox="1"/>
            <p:nvPr/>
          </p:nvSpPr>
          <p:spPr>
            <a:xfrm>
              <a:off x="288855" y="983032"/>
              <a:ext cx="3228052" cy="416437"/>
            </a:xfrm>
            <a:prstGeom prst="rect">
              <a:avLst/>
            </a:prstGeom>
            <a:noFill/>
            <a:effectLst/>
          </p:spPr>
          <p:txBody>
            <a:bodyPr wrap="square" lIns="68580" tIns="34289" rIns="68580" bIns="34289" rtlCol="0">
              <a:spAutoFit/>
            </a:bodyPr>
            <a:lstStyle/>
            <a:p>
              <a:pPr algn="ctr" defTabSz="342863">
                <a:lnSpc>
                  <a:spcPct val="75000"/>
                </a:lnSpc>
              </a:pPr>
              <a:r>
                <a:rPr lang="en-US" sz="2100" b="1" spc="-60" dirty="0">
                  <a:solidFill>
                    <a:schemeClr val="bg1"/>
                  </a:solidFill>
                  <a:latin typeface="Arial"/>
                  <a:cs typeface="Arial"/>
                </a:rPr>
                <a:t>Service Insights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16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 descr="Diagram, schematic&#10;&#10;Description automatically generated">
            <a:extLst>
              <a:ext uri="{FF2B5EF4-FFF2-40B4-BE49-F238E27FC236}">
                <a16:creationId xmlns:a16="http://schemas.microsoft.com/office/drawing/2014/main" id="{AFB32382-95C6-49C7-B875-D811CDE7A7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573" b="2"/>
          <a:stretch/>
        </p:blipFill>
        <p:spPr>
          <a:xfrm>
            <a:off x="3611419" y="912502"/>
            <a:ext cx="5404886" cy="3816373"/>
          </a:xfrm>
          <a:noFill/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73EF27D-B166-4735-972A-08F4AF17AC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450" y="589372"/>
            <a:ext cx="3424550" cy="64626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What’s the right messaging tool?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F1B3C1B-A04F-49A5-9AAC-D795DCDEB5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438" y="1235625"/>
            <a:ext cx="2943694" cy="191999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Presenting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Visualizing compositions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Showing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Indicating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3817422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10522-4F6B-453D-9FD7-1E7EFBF2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 Whaley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6BFF5-E8D8-4305-ACB2-59D74BF61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Square Food Bank, Las Vegas, NV</a:t>
            </a:r>
          </a:p>
          <a:p>
            <a:r>
              <a:rPr lang="en-US" b="1" dirty="0"/>
              <a:t>Service Insights Technology: </a:t>
            </a:r>
            <a:r>
              <a:rPr lang="en-US" dirty="0"/>
              <a:t>Oasis Insight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360D289-FDE1-409C-BB4A-E8D8E0513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467" y="2571750"/>
            <a:ext cx="3386666" cy="172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9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8212-2C24-4EA2-8D33-B347589D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Insights at Three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C71F4-4474-4C8C-AC93-B9FB1A899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Started off as a grant-funded effort through the state of Nevada in July 2019</a:t>
            </a:r>
          </a:p>
          <a:p>
            <a:r>
              <a:rPr lang="en-US" dirty="0"/>
              <a:t>Also being supported by Service Insights funding from Feeding America</a:t>
            </a:r>
            <a:br>
              <a:rPr lang="en-US" dirty="0"/>
            </a:br>
            <a:r>
              <a:rPr lang="en-US" dirty="0"/>
              <a:t>(thank you!)</a:t>
            </a:r>
          </a:p>
          <a:p>
            <a:r>
              <a:rPr lang="en-US" dirty="0"/>
              <a:t>Currently engaging in course correction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1266" name="Picture 2" descr="An Important Update From the “This Is Fine” Dog | This is fine dog, Writer  memes, This is fine meme">
            <a:extLst>
              <a:ext uri="{FF2B5EF4-FFF2-40B4-BE49-F238E27FC236}">
                <a16:creationId xmlns:a16="http://schemas.microsoft.com/office/drawing/2014/main" id="{1BCD94E0-6616-4F25-B71D-95EBBFA49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542" y="1763136"/>
            <a:ext cx="2266614" cy="16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657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8212-2C24-4EA2-8D33-B347589D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Today’s Visualization: Administrative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C71F4-4474-4C8C-AC93-B9FB1A899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What questions does this viz answer?</a:t>
            </a:r>
          </a:p>
          <a:p>
            <a:pPr lvl="1"/>
            <a:r>
              <a:rPr lang="en-US" dirty="0"/>
              <a:t>How many agencies are using Oasis Insight? How many users?</a:t>
            </a:r>
          </a:p>
          <a:p>
            <a:pPr lvl="1"/>
            <a:r>
              <a:rPr lang="en-US" dirty="0"/>
              <a:t>What does the general activity of the Oasis Insight network look like currently? How many households, cases, assistances?</a:t>
            </a:r>
          </a:p>
          <a:p>
            <a:pPr lvl="1"/>
            <a:r>
              <a:rPr lang="en-US" dirty="0"/>
              <a:t>What are some other useful metrics can be derived from our Service Insights data?</a:t>
            </a:r>
          </a:p>
          <a:p>
            <a:r>
              <a:rPr lang="en-US" dirty="0"/>
              <a:t>Key takeaways</a:t>
            </a:r>
          </a:p>
          <a:p>
            <a:pPr lvl="1"/>
            <a:r>
              <a:rPr lang="en-US" dirty="0"/>
              <a:t>Data visualization is the fun part!</a:t>
            </a:r>
          </a:p>
          <a:p>
            <a:pPr lvl="1"/>
            <a:r>
              <a:rPr lang="en-US" dirty="0"/>
              <a:t>Data visualization isn’t necessarily complicated.</a:t>
            </a:r>
          </a:p>
          <a:p>
            <a:pPr lvl="1"/>
            <a:r>
              <a:rPr lang="en-US" dirty="0"/>
              <a:t>A few words can make a big difference with visualization.</a:t>
            </a:r>
          </a:p>
        </p:txBody>
      </p:sp>
      <p:pic>
        <p:nvPicPr>
          <p:cNvPr id="10244" name="Picture 4" descr="Kevin Malone The Office. I about died during this episode. So funny. |  Office quotes funny, Senior quotes, Office quotes">
            <a:extLst>
              <a:ext uri="{FF2B5EF4-FFF2-40B4-BE49-F238E27FC236}">
                <a16:creationId xmlns:a16="http://schemas.microsoft.com/office/drawing/2014/main" id="{A295BA6A-DF89-4DE1-A60C-B60C50AE9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977" y="1595179"/>
            <a:ext cx="1982680" cy="195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41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10522-4F6B-453D-9FD7-1E7EFBF2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 Denney &amp; Amanda Benson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6BFF5-E8D8-4305-ACB2-59D74BF61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Alameda County Community Food Bank, Oakland, CA</a:t>
            </a:r>
          </a:p>
          <a:p>
            <a:r>
              <a:rPr lang="en-US" b="1" dirty="0"/>
              <a:t>Service Insights Technology: </a:t>
            </a:r>
            <a:r>
              <a:rPr lang="en-US" dirty="0"/>
              <a:t>Oasis Insight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FC850A2-CAC3-40E0-982E-70C3F03A2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29" y="3284655"/>
            <a:ext cx="3979180" cy="95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0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10522-4F6B-453D-9FD7-1E7EFBF2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ACCFB Service Insights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6BFF5-E8D8-4305-ACB2-59D74BF61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08" y="1235209"/>
            <a:ext cx="4137847" cy="3436507"/>
          </a:xfrm>
        </p:spPr>
        <p:txBody>
          <a:bodyPr/>
          <a:lstStyle/>
          <a:p>
            <a:r>
              <a:rPr lang="en-US" dirty="0"/>
              <a:t>Overview: Client Voice/Service Insights</a:t>
            </a:r>
          </a:p>
          <a:p>
            <a:pPr lvl="1"/>
            <a:r>
              <a:rPr lang="en-US" dirty="0"/>
              <a:t>First agencies on-boarded 2 years ago</a:t>
            </a:r>
          </a:p>
          <a:p>
            <a:pPr lvl="1"/>
            <a:r>
              <a:rPr lang="en-US" dirty="0"/>
              <a:t>Demographics Collected Currently</a:t>
            </a:r>
          </a:p>
          <a:p>
            <a:pPr lvl="2"/>
            <a:r>
              <a:rPr lang="en-US" dirty="0"/>
              <a:t>Network Data Glossary</a:t>
            </a:r>
          </a:p>
          <a:p>
            <a:pPr lvl="1"/>
            <a:r>
              <a:rPr lang="en-US" dirty="0"/>
              <a:t>Current Network Map</a:t>
            </a:r>
          </a:p>
          <a:p>
            <a:pPr lvl="2"/>
            <a:r>
              <a:rPr lang="en-US" dirty="0"/>
              <a:t>Currently have 17 agencies that have trained into Client Voice/Service Insights</a:t>
            </a:r>
          </a:p>
          <a:p>
            <a:pPr lvl="3"/>
            <a:r>
              <a:rPr lang="en-US" dirty="0"/>
              <a:t>See map</a:t>
            </a:r>
          </a:p>
          <a:p>
            <a:pPr lvl="1"/>
            <a:endParaRPr lang="en-US" dirty="0"/>
          </a:p>
          <a:p>
            <a:pPr lvl="1"/>
            <a:endParaRPr lang="en-US" b="1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613" y="442416"/>
            <a:ext cx="3424199" cy="435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87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A10522-4F6B-453D-9FD7-1E7EFBF2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ACCFB Network Map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0155" y="1234679"/>
            <a:ext cx="6110366" cy="343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388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Tableau</a:t>
            </a:r>
          </a:p>
          <a:p>
            <a:pPr lvl="1"/>
            <a:r>
              <a:rPr lang="en-US" dirty="0"/>
              <a:t>Data set covers FY2020 (July 2019 through June 2020)</a:t>
            </a:r>
          </a:p>
          <a:p>
            <a:pPr lvl="1"/>
            <a:r>
              <a:rPr lang="en-US" dirty="0"/>
              <a:t>Data has gaps starting in March when several agencies stopped reporting</a:t>
            </a:r>
          </a:p>
          <a:p>
            <a:pPr lvl="1"/>
            <a:r>
              <a:rPr lang="en-US" dirty="0"/>
              <a:t>Over 18,000 clients </a:t>
            </a:r>
          </a:p>
          <a:p>
            <a:pPr lvl="1"/>
            <a:r>
              <a:rPr lang="en-US" dirty="0"/>
              <a:t>Representing 15 agencies </a:t>
            </a:r>
          </a:p>
          <a:p>
            <a:pPr lvl="1"/>
            <a:endParaRPr lang="en-US" dirty="0">
              <a:hlinkClick r:id="rId2"/>
            </a:endParaRPr>
          </a:p>
          <a:p>
            <a:pPr lvl="2"/>
            <a:r>
              <a:rPr lang="en-US" dirty="0">
                <a:hlinkClick r:id="rId2"/>
              </a:rPr>
              <a:t>Tableau Data Visualization</a:t>
            </a:r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Other Visualizations</a:t>
            </a:r>
          </a:p>
          <a:p>
            <a:pPr lvl="1"/>
            <a:r>
              <a:rPr lang="en-US" dirty="0"/>
              <a:t>Working on a new monthly report visualization using R and excel</a:t>
            </a:r>
          </a:p>
          <a:p>
            <a:pPr lvl="1"/>
            <a:r>
              <a:rPr lang="en-US" dirty="0"/>
              <a:t>Next steps: Service Trends over time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599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1782" y="186711"/>
            <a:ext cx="7547466" cy="26643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82" y="2851041"/>
            <a:ext cx="6307757" cy="227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2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8880" y="1162705"/>
            <a:ext cx="3264999" cy="16396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Amanda Benson</a:t>
            </a:r>
            <a:br>
              <a:rPr lang="en-US" dirty="0"/>
            </a:br>
            <a:r>
              <a:rPr lang="en-US" dirty="0"/>
              <a:t>Client Voice Project Manager                  </a:t>
            </a:r>
            <a:br>
              <a:rPr lang="en-US" dirty="0"/>
            </a:br>
            <a:r>
              <a:rPr lang="en-US" u="sng" dirty="0">
                <a:hlinkClick r:id="rId2"/>
              </a:rPr>
              <a:t>abenson@accfb.org</a:t>
            </a:r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7079" y="2752998"/>
            <a:ext cx="3140296" cy="1521846"/>
          </a:xfrm>
          <a:prstGeom prst="rect">
            <a:avLst/>
          </a:prstGeom>
        </p:spPr>
        <p:txBody>
          <a:bodyPr vert="horz" lIns="68576" tIns="34287" rIns="68576" bIns="34287" rtlCol="0">
            <a:normAutofit/>
          </a:bodyPr>
          <a:lstStyle>
            <a:lvl1pPr marL="342865" indent="-342865" algn="l" defTabSz="457151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4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  <a:lvl2pPr marL="742871" indent="-285721" algn="l" defTabSz="457151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2pPr>
            <a:lvl3pPr marL="1142881" indent="-228577" algn="l" defTabSz="457151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3pPr>
            <a:lvl4pPr marL="1600029" indent="-228577" algn="l" defTabSz="457151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20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4pPr>
            <a:lvl5pPr marL="2057179" indent="-228577" algn="l" defTabSz="457151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20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5pPr>
            <a:lvl6pPr marL="2514333" indent="-228577" algn="l" defTabSz="45715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84" indent="-228577" algn="l" defTabSz="45715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37" indent="-228577" algn="l" defTabSz="45715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0" indent="-228577" algn="l" defTabSz="45715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Cam Denney</a:t>
            </a:r>
          </a:p>
          <a:p>
            <a:pPr marL="0" indent="0">
              <a:buNone/>
            </a:pPr>
            <a:r>
              <a:rPr lang="en-US" sz="1800" dirty="0"/>
              <a:t>Research Analyst</a:t>
            </a:r>
          </a:p>
          <a:p>
            <a:pPr marL="0" indent="0">
              <a:buNone/>
            </a:pPr>
            <a:r>
              <a:rPr lang="en-US" sz="1800" u="sng" dirty="0">
                <a:hlinkClick r:id="rId3"/>
              </a:rPr>
              <a:t>cdenney@accfb.org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F9FBBC-385C-4211-9616-A0BE9E90E087}"/>
              </a:ext>
            </a:extLst>
          </p:cNvPr>
          <p:cNvSpPr txBox="1">
            <a:spLocks/>
          </p:cNvSpPr>
          <p:nvPr/>
        </p:nvSpPr>
        <p:spPr>
          <a:xfrm>
            <a:off x="5290123" y="1160085"/>
            <a:ext cx="3264999" cy="1639610"/>
          </a:xfrm>
          <a:prstGeom prst="rect">
            <a:avLst/>
          </a:prstGeom>
        </p:spPr>
        <p:txBody>
          <a:bodyPr vert="horz" lIns="91434" tIns="45716" rIns="91434" bIns="45716" rtlCol="0">
            <a:normAutofit/>
          </a:bodyPr>
          <a:lstStyle>
            <a:lvl1pPr marL="257155" indent="-257155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  <a:lvl2pPr marL="557167" indent="-214296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2pPr>
            <a:lvl3pPr marL="857182" indent="-171437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3pPr>
            <a:lvl4pPr marL="1200052" indent="-171437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4pPr>
            <a:lvl5pPr marL="1542923" indent="-171437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5pPr>
            <a:lvl6pPr marL="1885797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69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42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15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Regis Whaley</a:t>
            </a:r>
            <a:br>
              <a:rPr lang="en-US" dirty="0"/>
            </a:br>
            <a:r>
              <a:rPr lang="en-US" dirty="0"/>
              <a:t>Director of Business Support</a:t>
            </a:r>
            <a:br>
              <a:rPr lang="en-US" dirty="0"/>
            </a:br>
            <a:r>
              <a:rPr lang="en-US" u="sng" dirty="0">
                <a:hlinkClick r:id="rId4"/>
              </a:rPr>
              <a:t>rwhaley@ThreeSquare.org</a:t>
            </a:r>
            <a:endParaRPr lang="en-US" u="sng" dirty="0"/>
          </a:p>
          <a:p>
            <a:pPr marL="0" indent="0">
              <a:buFont typeface="Arial"/>
              <a:buNone/>
            </a:pPr>
            <a:endParaRPr lang="en-US" u="sng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9A4552-5136-45CC-862E-A66653738233}"/>
              </a:ext>
            </a:extLst>
          </p:cNvPr>
          <p:cNvSpPr txBox="1">
            <a:spLocks/>
          </p:cNvSpPr>
          <p:nvPr/>
        </p:nvSpPr>
        <p:spPr>
          <a:xfrm>
            <a:off x="5374336" y="2847381"/>
            <a:ext cx="3264999" cy="1639610"/>
          </a:xfrm>
          <a:prstGeom prst="rect">
            <a:avLst/>
          </a:prstGeom>
        </p:spPr>
        <p:txBody>
          <a:bodyPr vert="horz" lIns="91434" tIns="45716" rIns="91434" bIns="45716" rtlCol="0">
            <a:normAutofit/>
          </a:bodyPr>
          <a:lstStyle>
            <a:lvl1pPr marL="257155" indent="-257155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  <a:lvl2pPr marL="557167" indent="-214296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2pPr>
            <a:lvl3pPr marL="857182" indent="-171437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3pPr>
            <a:lvl4pPr marL="1200052" indent="-171437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4pPr>
            <a:lvl5pPr marL="1542923" indent="-171437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5pPr>
            <a:lvl6pPr marL="1885797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69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42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15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Amber Lee</a:t>
            </a:r>
            <a:br>
              <a:rPr lang="en-US" dirty="0"/>
            </a:br>
            <a:r>
              <a:rPr lang="en-US" dirty="0"/>
              <a:t>Director, Data Analyst</a:t>
            </a:r>
            <a:br>
              <a:rPr lang="en-US" dirty="0"/>
            </a:br>
            <a:r>
              <a:rPr lang="en-US" u="sng" dirty="0">
                <a:hlinkClick r:id="rId5"/>
              </a:rPr>
              <a:t>alee@allfaithsfoodbank.org</a:t>
            </a:r>
            <a:endParaRPr lang="en-US" u="sng" dirty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84F11E9-9BEF-478F-93F8-BE361D649A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36" y="2191362"/>
            <a:ext cx="1548285" cy="37330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A8C39DEA-CAB3-495E-8BE0-3445E86AE3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8208" y="2099322"/>
            <a:ext cx="1094859" cy="557383"/>
          </a:xfrm>
          <a:prstGeom prst="rect">
            <a:avLst/>
          </a:prstGeom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8673822A-E100-4D9B-985D-3A9F92E6B5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3668" y="3513921"/>
            <a:ext cx="1625600" cy="1256146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51C82A80-9837-47E2-AF36-53F2210BF6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837" y="3901542"/>
            <a:ext cx="1548285" cy="3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4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78D7BD7-86CB-4933-AA9A-C8CD47675FD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145928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3" imgH="384" progId="TCLayout.ActiveDocument.1">
                  <p:embed/>
                </p:oleObj>
              </mc:Choice>
              <mc:Fallback>
                <p:oleObj name="think-cell Slide" r:id="rId3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78D7BD7-86CB-4933-AA9A-C8CD47675F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B386445F-5BC5-4AD5-BD32-87F2F407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Housekeeping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DA13AA-A639-4667-AE98-2B748D539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We’re recording!</a:t>
            </a:r>
          </a:p>
          <a:p>
            <a:r>
              <a:rPr lang="en-US" sz="2400" dirty="0">
                <a:latin typeface="+mn-lt"/>
              </a:rPr>
              <a:t>Microphones muted upon entry</a:t>
            </a:r>
          </a:p>
          <a:p>
            <a:r>
              <a:rPr lang="en-US" sz="2400" dirty="0">
                <a:latin typeface="+mn-lt"/>
              </a:rPr>
              <a:t>Unmute yourself to comment or ask a question</a:t>
            </a:r>
          </a:p>
          <a:p>
            <a:r>
              <a:rPr lang="en-US" sz="2400" dirty="0">
                <a:latin typeface="+mn-lt"/>
              </a:rPr>
              <a:t>Can also use the Q&amp;A box on </a:t>
            </a:r>
            <a:r>
              <a:rPr lang="en-US" sz="2400" dirty="0" err="1">
                <a:latin typeface="+mn-lt"/>
              </a:rPr>
              <a:t>Webex</a:t>
            </a:r>
            <a:endParaRPr lang="en-US" sz="2400" dirty="0">
              <a:latin typeface="+mn-lt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9740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993CB66-9972-49AD-B54A-FBB7EAAD80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993CB66-9972-49AD-B54A-FBB7EAAD8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DACEB29-BB85-4F08-8B1F-12AE1E8FC5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7C00B-F543-4F8F-BCDF-8E0CD578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Discussion and 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DC207-117F-4721-AFFA-6794DA4F7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07" y="1235208"/>
            <a:ext cx="7985947" cy="3436507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167" y="1543761"/>
            <a:ext cx="324802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31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</a:pPr>
            <a:r>
              <a:rPr lang="en-US" dirty="0"/>
              <a:t>Reminder: Peer Learning Group Spaces on HungerNet &amp; Yammer</a:t>
            </a:r>
            <a:endParaRPr dirty="0"/>
          </a:p>
        </p:txBody>
      </p:sp>
      <p:pic>
        <p:nvPicPr>
          <p:cNvPr id="411" name="Google Shape;41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1732970"/>
            <a:ext cx="4005695" cy="1780309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9"/>
          <p:cNvSpPr txBox="1"/>
          <p:nvPr/>
        </p:nvSpPr>
        <p:spPr>
          <a:xfrm>
            <a:off x="812380" y="1013284"/>
            <a:ext cx="30519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386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  <a:hlinkClick r:id="rId4"/>
              </a:rPr>
              <a:t>HungerNet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413" name="Google Shape;413;p49"/>
          <p:cNvSpPr txBox="1"/>
          <p:nvPr/>
        </p:nvSpPr>
        <p:spPr>
          <a:xfrm>
            <a:off x="5048868" y="1012105"/>
            <a:ext cx="30519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defTabSz="386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sng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  <a:hlinkClick r:id="rId5"/>
              </a:rPr>
              <a:t>Yammer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4B4D9-9A48-4672-96B7-15675173A0FE}"/>
              </a:ext>
            </a:extLst>
          </p:cNvPr>
          <p:cNvSpPr/>
          <p:nvPr/>
        </p:nvSpPr>
        <p:spPr>
          <a:xfrm>
            <a:off x="4572000" y="3854396"/>
            <a:ext cx="15329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386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64C4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Subscribe to </a:t>
            </a:r>
          </a:p>
          <a:p>
            <a:pPr marL="0" marR="0" lvl="0" indent="0" algn="l" defTabSz="386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464C4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posts by email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612F10-3BD6-47F1-9944-DFE88B9BEC4F}"/>
              </a:ext>
            </a:extLst>
          </p:cNvPr>
          <p:cNvGrpSpPr/>
          <p:nvPr/>
        </p:nvGrpSpPr>
        <p:grpSpPr>
          <a:xfrm>
            <a:off x="6492327" y="3650804"/>
            <a:ext cx="2085368" cy="1021089"/>
            <a:chOff x="6072102" y="1818182"/>
            <a:chExt cx="2486025" cy="117157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2FAA89-7DAB-41B1-8949-247CF1DF3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2102" y="1818182"/>
              <a:ext cx="2486025" cy="11715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08A40E-F783-4DCA-8BE3-732E0B7B88DF}"/>
                </a:ext>
              </a:extLst>
            </p:cNvPr>
            <p:cNvSpPr/>
            <p:nvPr/>
          </p:nvSpPr>
          <p:spPr>
            <a:xfrm>
              <a:off x="6169192" y="2098235"/>
              <a:ext cx="2348151" cy="335560"/>
            </a:xfrm>
            <a:prstGeom prst="rect">
              <a:avLst/>
            </a:prstGeom>
            <a:noFill/>
            <a:ln w="19050">
              <a:solidFill>
                <a:schemeClr val="tx2"/>
              </a:solidFill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3860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Arrow: Right 6">
            <a:extLst>
              <a:ext uri="{FF2B5EF4-FFF2-40B4-BE49-F238E27FC236}">
                <a16:creationId xmlns:a16="http://schemas.microsoft.com/office/drawing/2014/main" id="{10B9A5EA-ABB7-4BBC-A1E4-B8A0FCDCB67F}"/>
              </a:ext>
            </a:extLst>
          </p:cNvPr>
          <p:cNvSpPr/>
          <p:nvPr/>
        </p:nvSpPr>
        <p:spPr>
          <a:xfrm>
            <a:off x="6008914" y="4018062"/>
            <a:ext cx="410782" cy="200473"/>
          </a:xfrm>
          <a:prstGeom prst="rightArrow">
            <a:avLst/>
          </a:prstGeom>
          <a:solidFill>
            <a:schemeClr val="tx2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3860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A93AFE-BE2C-4794-A003-F2A4EF76E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489" y="1392298"/>
            <a:ext cx="285774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8ABA-627F-B344-BDC5-4E255F48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04" y="410756"/>
            <a:ext cx="8162592" cy="532735"/>
          </a:xfrm>
        </p:spPr>
        <p:txBody>
          <a:bodyPr>
            <a:normAutofit/>
          </a:bodyPr>
          <a:lstStyle/>
          <a:p>
            <a:r>
              <a:rPr lang="en-US" sz="3200" dirty="0"/>
              <a:t>Next Meeting</a:t>
            </a:r>
            <a:endParaRPr lang="en-US" sz="3200" i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155EA6A-57B3-4AAF-BDD8-029FF1D118FE}"/>
              </a:ext>
            </a:extLst>
          </p:cNvPr>
          <p:cNvSpPr txBox="1">
            <a:spLocks/>
          </p:cNvSpPr>
          <p:nvPr/>
        </p:nvSpPr>
        <p:spPr>
          <a:xfrm>
            <a:off x="678483" y="1289982"/>
            <a:ext cx="7787035" cy="3377446"/>
          </a:xfrm>
          <a:prstGeom prst="rect">
            <a:avLst/>
          </a:prstGeom>
        </p:spPr>
        <p:txBody>
          <a:bodyPr vert="horz" lIns="91434" tIns="45716" rIns="91434" bIns="45716" rtlCol="0">
            <a:noAutofit/>
          </a:bodyPr>
          <a:lstStyle>
            <a:lvl1pPr marL="257155" indent="-257155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1pPr>
            <a:lvl2pPr marL="557167" indent="-214296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2pPr>
            <a:lvl3pPr marL="857182" indent="-171437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3pPr>
            <a:lvl4pPr marL="1200052" indent="-171437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4pPr>
            <a:lvl5pPr marL="1542923" indent="-171437" algn="l" defTabSz="342872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»"/>
              <a:defRPr sz="1500" kern="1200">
                <a:solidFill>
                  <a:schemeClr val="accent6"/>
                </a:solidFill>
                <a:latin typeface="Arial"/>
                <a:ea typeface="+mn-ea"/>
                <a:cs typeface="Arial"/>
              </a:defRPr>
            </a:lvl5pPr>
            <a:lvl6pPr marL="1885797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69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42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15" indent="-171437" algn="l" defTabSz="342872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400" b="1" dirty="0"/>
              <a:t>Wednesday, January 27 @ 12:00 PM CT</a:t>
            </a:r>
          </a:p>
          <a:p>
            <a:pPr marL="0" indent="0" algn="ctr">
              <a:buFont typeface="Arial"/>
              <a:buNone/>
            </a:pPr>
            <a:endParaRPr lang="en-US" sz="2400" b="1" dirty="0">
              <a:solidFill>
                <a:schemeClr val="accent2"/>
              </a:solidFill>
            </a:endParaRPr>
          </a:p>
          <a:p>
            <a:pPr marL="0" indent="0" algn="ctr">
              <a:buFont typeface="Arial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Topic: </a:t>
            </a:r>
            <a:r>
              <a:rPr lang="en-US" sz="2400" dirty="0">
                <a:solidFill>
                  <a:schemeClr val="accent2"/>
                </a:solidFill>
              </a:rPr>
              <a:t>Choosing the right data elements: SI Network Data Glossary Updates &amp; Disc​​​</a:t>
            </a:r>
            <a:r>
              <a:rPr lang="en-US" sz="2400" dirty="0" err="1">
                <a:solidFill>
                  <a:schemeClr val="accent2"/>
                </a:solidFill>
              </a:rPr>
              <a:t>ussion</a:t>
            </a:r>
            <a:endParaRPr lang="en-US" sz="2400" dirty="0">
              <a:solidFill>
                <a:schemeClr val="accent2"/>
              </a:solidFill>
            </a:endParaRPr>
          </a:p>
          <a:p>
            <a:pPr marL="0" indent="0" algn="ctr">
              <a:buFont typeface="Arial"/>
              <a:buNone/>
            </a:pPr>
            <a:r>
              <a:rPr lang="en-US" sz="2400" b="1" dirty="0">
                <a:solidFill>
                  <a:schemeClr val="accent2"/>
                </a:solidFill>
              </a:rPr>
              <a:t>Facilitator: </a:t>
            </a:r>
            <a:r>
              <a:rPr lang="en-US" sz="2400" dirty="0">
                <a:solidFill>
                  <a:schemeClr val="accent2"/>
                </a:solidFill>
              </a:rPr>
              <a:t>Jaclyn Tekiela</a:t>
            </a:r>
            <a:endParaRPr lang="en-US" sz="2400" b="1" dirty="0">
              <a:solidFill>
                <a:schemeClr val="accent2"/>
              </a:solidFill>
            </a:endParaRPr>
          </a:p>
          <a:p>
            <a:pPr marL="0" indent="0" algn="ctr">
              <a:buFont typeface="Arial"/>
              <a:buNone/>
            </a:pPr>
            <a:endParaRPr lang="en-US" sz="2400" b="1" dirty="0">
              <a:solidFill>
                <a:schemeClr val="accent2"/>
              </a:solidFill>
            </a:endParaRPr>
          </a:p>
          <a:p>
            <a:pPr marL="0" indent="0" algn="ctr">
              <a:buFont typeface="Arial"/>
              <a:buNone/>
            </a:pPr>
            <a:r>
              <a:rPr lang="en-US" b="1" i="1" dirty="0">
                <a:solidFill>
                  <a:schemeClr val="tx2"/>
                </a:solidFill>
              </a:rPr>
              <a:t>Email Renee Vuillaume at rvuillaume@feedingamerica.org to be added to the email list</a:t>
            </a:r>
            <a:endParaRPr lang="en-US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82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0955E5D-17CB-4B99-9C24-28EE4E1AAE1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1024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0955E5D-17CB-4B99-9C24-28EE4E1AAE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666638" y="394570"/>
            <a:ext cx="8162592" cy="653600"/>
          </a:xfrm>
        </p:spPr>
        <p:txBody>
          <a:bodyPr>
            <a:normAutofit/>
          </a:bodyPr>
          <a:lstStyle/>
          <a:p>
            <a:pPr algn="l"/>
            <a:r>
              <a:rPr lang="en-GB" sz="3000" dirty="0">
                <a:solidFill>
                  <a:schemeClr val="accent1"/>
                </a:solidFill>
              </a:rPr>
              <a:t>Agenda</a:t>
            </a:r>
            <a:endParaRPr lang="th-TH" sz="3000" dirty="0">
              <a:solidFill>
                <a:schemeClr val="accent1"/>
              </a:solidFill>
            </a:endParaRPr>
          </a:p>
        </p:txBody>
      </p:sp>
      <p:grpSp>
        <p:nvGrpSpPr>
          <p:cNvPr id="4" name="Agrupar 28"/>
          <p:cNvGrpSpPr/>
          <p:nvPr/>
        </p:nvGrpSpPr>
        <p:grpSpPr>
          <a:xfrm>
            <a:off x="894303" y="1048170"/>
            <a:ext cx="642546" cy="653601"/>
            <a:chOff x="4348717" y="2377724"/>
            <a:chExt cx="1626685" cy="1626686"/>
          </a:xfrm>
        </p:grpSpPr>
        <p:sp>
          <p:nvSpPr>
            <p:cNvPr id="5" name="Shape 15181"/>
            <p:cNvSpPr/>
            <p:nvPr/>
          </p:nvSpPr>
          <p:spPr>
            <a:xfrm rot="8105858">
              <a:off x="4348717" y="2377724"/>
              <a:ext cx="1626685" cy="162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Shape 16035"/>
            <p:cNvSpPr/>
            <p:nvPr/>
          </p:nvSpPr>
          <p:spPr>
            <a:xfrm>
              <a:off x="4820207" y="2882432"/>
              <a:ext cx="755058" cy="664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4C6DF9-D0D5-4E7A-9483-D4255B5CC146}"/>
              </a:ext>
            </a:extLst>
          </p:cNvPr>
          <p:cNvSpPr txBox="1"/>
          <p:nvPr/>
        </p:nvSpPr>
        <p:spPr>
          <a:xfrm>
            <a:off x="1789522" y="1048170"/>
            <a:ext cx="633959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GB" sz="2400" dirty="0">
                <a:solidFill>
                  <a:schemeClr val="accent1"/>
                </a:solidFill>
              </a:rPr>
              <a:t>Welcome</a:t>
            </a:r>
          </a:p>
          <a:p>
            <a:pPr marL="514350" indent="-514350">
              <a:buFont typeface="+mj-lt"/>
              <a:buAutoNum type="romanUcPeriod"/>
            </a:pPr>
            <a:endParaRPr lang="en-GB" sz="2000" i="1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romanUcPeriod"/>
            </a:pPr>
            <a:r>
              <a:rPr lang="en-GB" sz="2400" dirty="0">
                <a:solidFill>
                  <a:schemeClr val="accent1"/>
                </a:solidFill>
              </a:rPr>
              <a:t>Why Use Data Visualization?</a:t>
            </a:r>
          </a:p>
          <a:p>
            <a:pPr marL="514350" indent="-514350">
              <a:buFont typeface="+mj-lt"/>
              <a:buAutoNum type="romanUcPeriod"/>
            </a:pPr>
            <a:endParaRPr lang="en-GB" sz="2400" dirty="0"/>
          </a:p>
          <a:p>
            <a:pPr marL="514350" lvl="0" indent="-514350">
              <a:buFont typeface="+mj-lt"/>
              <a:buAutoNum type="romanUcPeriod"/>
            </a:pPr>
            <a:r>
              <a:rPr lang="en-GB" sz="2400" dirty="0">
                <a:solidFill>
                  <a:srgbClr val="E97900"/>
                </a:solidFill>
              </a:rPr>
              <a:t>Selecting the Right Visualization Tool</a:t>
            </a:r>
          </a:p>
          <a:p>
            <a:pPr marL="514350" lvl="0" indent="-514350">
              <a:buFont typeface="+mj-lt"/>
              <a:buAutoNum type="romanUcPeriod"/>
            </a:pPr>
            <a:endParaRPr lang="en-GB" sz="2400" dirty="0">
              <a:solidFill>
                <a:srgbClr val="000000"/>
              </a:solidFill>
            </a:endParaRPr>
          </a:p>
          <a:p>
            <a:pPr marL="514350" lvl="0" indent="-514350">
              <a:buFont typeface="+mj-lt"/>
              <a:buAutoNum type="romanUcPeriod"/>
            </a:pPr>
            <a:r>
              <a:rPr lang="en-GB" sz="2400" dirty="0">
                <a:solidFill>
                  <a:srgbClr val="E97900"/>
                </a:solidFill>
              </a:rPr>
              <a:t>Q&amp;A / Discussion</a:t>
            </a:r>
          </a:p>
          <a:p>
            <a:pPr marL="514350" lvl="0" indent="-514350">
              <a:buFont typeface="+mj-lt"/>
              <a:buAutoNum type="romanUcPeriod"/>
            </a:pPr>
            <a:endParaRPr lang="en-GB" sz="2400" dirty="0">
              <a:solidFill>
                <a:srgbClr val="E97900"/>
              </a:solidFill>
            </a:endParaRPr>
          </a:p>
          <a:p>
            <a:pPr marL="514350" lvl="0" indent="-514350">
              <a:buFont typeface="+mj-lt"/>
              <a:buAutoNum type="romanUcPeriod"/>
            </a:pPr>
            <a:r>
              <a:rPr lang="en-GB" sz="2400" dirty="0">
                <a:solidFill>
                  <a:srgbClr val="E97900"/>
                </a:solidFill>
              </a:rPr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818114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03176B7-81B4-4AA5-9D9A-97048F1DB5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4756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03176B7-81B4-4AA5-9D9A-97048F1DB5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552344" y="427227"/>
            <a:ext cx="8162592" cy="653600"/>
          </a:xfrm>
        </p:spPr>
        <p:txBody>
          <a:bodyPr>
            <a:normAutofit/>
          </a:bodyPr>
          <a:lstStyle/>
          <a:p>
            <a:pPr algn="l"/>
            <a:r>
              <a:rPr lang="en-GB" sz="3000" dirty="0">
                <a:solidFill>
                  <a:schemeClr val="accent1"/>
                </a:solidFill>
              </a:rPr>
              <a:t>Introductions</a:t>
            </a:r>
            <a:endParaRPr lang="th-TH" sz="3000" dirty="0">
              <a:solidFill>
                <a:schemeClr val="accent1"/>
              </a:solidFill>
            </a:endParaRPr>
          </a:p>
        </p:txBody>
      </p:sp>
      <p:grpSp>
        <p:nvGrpSpPr>
          <p:cNvPr id="4" name="Agrupar 28"/>
          <p:cNvGrpSpPr/>
          <p:nvPr/>
        </p:nvGrpSpPr>
        <p:grpSpPr>
          <a:xfrm>
            <a:off x="894303" y="1080827"/>
            <a:ext cx="642546" cy="653601"/>
            <a:chOff x="4348717" y="2377724"/>
            <a:chExt cx="1626685" cy="1626686"/>
          </a:xfrm>
        </p:grpSpPr>
        <p:sp>
          <p:nvSpPr>
            <p:cNvPr id="5" name="Shape 15181"/>
            <p:cNvSpPr/>
            <p:nvPr/>
          </p:nvSpPr>
          <p:spPr>
            <a:xfrm rot="8105858">
              <a:off x="4348717" y="2377724"/>
              <a:ext cx="1626685" cy="16266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6" name="Shape 16035"/>
            <p:cNvSpPr/>
            <p:nvPr/>
          </p:nvSpPr>
          <p:spPr>
            <a:xfrm>
              <a:off x="4820207" y="2882432"/>
              <a:ext cx="755058" cy="6646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1" y="15188"/>
                  </a:moveTo>
                  <a:cubicBezTo>
                    <a:pt x="8905" y="14174"/>
                    <a:pt x="8222" y="13317"/>
                    <a:pt x="8222" y="11485"/>
                  </a:cubicBezTo>
                  <a:cubicBezTo>
                    <a:pt x="8222" y="10385"/>
                    <a:pt x="8875" y="10744"/>
                    <a:pt x="9161" y="8730"/>
                  </a:cubicBezTo>
                  <a:cubicBezTo>
                    <a:pt x="9279" y="7894"/>
                    <a:pt x="9855" y="8716"/>
                    <a:pt x="9966" y="6808"/>
                  </a:cubicBezTo>
                  <a:cubicBezTo>
                    <a:pt x="9966" y="6047"/>
                    <a:pt x="9651" y="5858"/>
                    <a:pt x="9651" y="5858"/>
                  </a:cubicBezTo>
                  <a:cubicBezTo>
                    <a:pt x="9651" y="5858"/>
                    <a:pt x="9811" y="4733"/>
                    <a:pt x="9873" y="3867"/>
                  </a:cubicBezTo>
                  <a:cubicBezTo>
                    <a:pt x="9951" y="2788"/>
                    <a:pt x="9396" y="0"/>
                    <a:pt x="6431" y="0"/>
                  </a:cubicBezTo>
                  <a:cubicBezTo>
                    <a:pt x="3466" y="0"/>
                    <a:pt x="2909" y="2788"/>
                    <a:pt x="2987" y="3867"/>
                  </a:cubicBezTo>
                  <a:cubicBezTo>
                    <a:pt x="3050" y="4733"/>
                    <a:pt x="3210" y="5858"/>
                    <a:pt x="3210" y="5858"/>
                  </a:cubicBezTo>
                  <a:cubicBezTo>
                    <a:pt x="3210" y="5858"/>
                    <a:pt x="2895" y="6047"/>
                    <a:pt x="2895" y="6808"/>
                  </a:cubicBezTo>
                  <a:cubicBezTo>
                    <a:pt x="3005" y="8716"/>
                    <a:pt x="3582" y="7894"/>
                    <a:pt x="3700" y="8730"/>
                  </a:cubicBezTo>
                  <a:cubicBezTo>
                    <a:pt x="3987" y="10744"/>
                    <a:pt x="4639" y="10385"/>
                    <a:pt x="4639" y="11485"/>
                  </a:cubicBezTo>
                  <a:cubicBezTo>
                    <a:pt x="4639" y="13317"/>
                    <a:pt x="3956" y="14174"/>
                    <a:pt x="1819" y="15188"/>
                  </a:cubicBezTo>
                  <a:cubicBezTo>
                    <a:pt x="1169" y="15497"/>
                    <a:pt x="0" y="15976"/>
                    <a:pt x="0" y="17129"/>
                  </a:cubicBezTo>
                  <a:lnTo>
                    <a:pt x="0" y="21600"/>
                  </a:lnTo>
                  <a:lnTo>
                    <a:pt x="15005" y="21600"/>
                  </a:lnTo>
                  <a:cubicBezTo>
                    <a:pt x="15005" y="21600"/>
                    <a:pt x="15005" y="18955"/>
                    <a:pt x="15005" y="18248"/>
                  </a:cubicBezTo>
                  <a:cubicBezTo>
                    <a:pt x="15005" y="17196"/>
                    <a:pt x="13184" y="16207"/>
                    <a:pt x="11041" y="15188"/>
                  </a:cubicBezTo>
                  <a:close/>
                  <a:moveTo>
                    <a:pt x="21600" y="21600"/>
                  </a:moveTo>
                  <a:cubicBezTo>
                    <a:pt x="21600" y="21600"/>
                    <a:pt x="21557" y="16953"/>
                    <a:pt x="21307" y="16471"/>
                  </a:cubicBezTo>
                  <a:cubicBezTo>
                    <a:pt x="20935" y="15754"/>
                    <a:pt x="20071" y="15261"/>
                    <a:pt x="18463" y="14498"/>
                  </a:cubicBezTo>
                  <a:cubicBezTo>
                    <a:pt x="16861" y="13736"/>
                    <a:pt x="16349" y="13094"/>
                    <a:pt x="16349" y="11720"/>
                  </a:cubicBezTo>
                  <a:cubicBezTo>
                    <a:pt x="16349" y="10894"/>
                    <a:pt x="16838" y="11164"/>
                    <a:pt x="17053" y="9653"/>
                  </a:cubicBezTo>
                  <a:cubicBezTo>
                    <a:pt x="17142" y="9026"/>
                    <a:pt x="17574" y="9643"/>
                    <a:pt x="17657" y="8212"/>
                  </a:cubicBezTo>
                  <a:cubicBezTo>
                    <a:pt x="17657" y="7642"/>
                    <a:pt x="17420" y="7499"/>
                    <a:pt x="17420" y="7499"/>
                  </a:cubicBezTo>
                  <a:cubicBezTo>
                    <a:pt x="17420" y="7499"/>
                    <a:pt x="17541" y="6656"/>
                    <a:pt x="17588" y="6006"/>
                  </a:cubicBezTo>
                  <a:cubicBezTo>
                    <a:pt x="17646" y="5197"/>
                    <a:pt x="17229" y="3106"/>
                    <a:pt x="15005" y="3106"/>
                  </a:cubicBezTo>
                  <a:cubicBezTo>
                    <a:pt x="12781" y="3106"/>
                    <a:pt x="12365" y="5197"/>
                    <a:pt x="12422" y="6006"/>
                  </a:cubicBezTo>
                  <a:cubicBezTo>
                    <a:pt x="12469" y="6656"/>
                    <a:pt x="12589" y="7499"/>
                    <a:pt x="12589" y="7499"/>
                  </a:cubicBezTo>
                  <a:cubicBezTo>
                    <a:pt x="12589" y="7499"/>
                    <a:pt x="12353" y="7642"/>
                    <a:pt x="12353" y="8212"/>
                  </a:cubicBezTo>
                  <a:cubicBezTo>
                    <a:pt x="12437" y="9643"/>
                    <a:pt x="12868" y="9026"/>
                    <a:pt x="12957" y="9653"/>
                  </a:cubicBezTo>
                  <a:cubicBezTo>
                    <a:pt x="13173" y="11164"/>
                    <a:pt x="13662" y="10894"/>
                    <a:pt x="13662" y="11720"/>
                  </a:cubicBezTo>
                  <a:cubicBezTo>
                    <a:pt x="13662" y="12655"/>
                    <a:pt x="13424" y="13250"/>
                    <a:pt x="12768" y="13776"/>
                  </a:cubicBezTo>
                  <a:cubicBezTo>
                    <a:pt x="16268" y="15766"/>
                    <a:pt x="16737" y="16172"/>
                    <a:pt x="16737" y="17952"/>
                  </a:cubicBezTo>
                  <a:lnTo>
                    <a:pt x="16737" y="21600"/>
                  </a:lnTo>
                  <a:cubicBezTo>
                    <a:pt x="16737" y="2160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22860" rIns="22860" anchor="ctr"/>
            <a:lstStyle/>
            <a:p>
              <a:endParaRPr lang="en-AU"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4C6DF9-D0D5-4E7A-9483-D4255B5CC146}"/>
              </a:ext>
            </a:extLst>
          </p:cNvPr>
          <p:cNvSpPr txBox="1"/>
          <p:nvPr/>
        </p:nvSpPr>
        <p:spPr>
          <a:xfrm>
            <a:off x="1789522" y="1080827"/>
            <a:ext cx="6597152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1"/>
                </a:solidFill>
              </a:rPr>
              <a:t>Facilitator</a:t>
            </a:r>
            <a:endParaRPr lang="en-GB" sz="2400" i="1" dirty="0">
              <a:solidFill>
                <a:srgbClr val="0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6"/>
                </a:solidFill>
              </a:rPr>
              <a:t>Amber Lee</a:t>
            </a:r>
            <a:r>
              <a:rPr lang="en-GB" sz="2000" dirty="0">
                <a:solidFill>
                  <a:schemeClr val="accent6"/>
                </a:solidFill>
              </a:rPr>
              <a:t>, </a:t>
            </a:r>
            <a:r>
              <a:rPr lang="en-GB" sz="2000" i="1" dirty="0">
                <a:solidFill>
                  <a:schemeClr val="accent6"/>
                </a:solidFill>
              </a:rPr>
              <a:t>Director, Data Analyst, All Faiths Food Bank (Sarasota, FL)</a:t>
            </a:r>
          </a:p>
          <a:p>
            <a:endParaRPr lang="en-GB" sz="2400" dirty="0">
              <a:solidFill>
                <a:schemeClr val="accent1"/>
              </a:solidFill>
            </a:endParaRPr>
          </a:p>
          <a:p>
            <a:r>
              <a:rPr lang="en-GB" sz="2400" dirty="0">
                <a:solidFill>
                  <a:schemeClr val="accent1"/>
                </a:solidFill>
              </a:rPr>
              <a:t>Guest  Presenters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6"/>
                </a:solidFill>
              </a:rPr>
              <a:t>Regis Whaley</a:t>
            </a:r>
            <a:r>
              <a:rPr lang="en-GB" sz="2000" dirty="0">
                <a:solidFill>
                  <a:schemeClr val="accent6"/>
                </a:solidFill>
              </a:rPr>
              <a:t>, </a:t>
            </a:r>
            <a:r>
              <a:rPr lang="en-US" sz="2000" i="1" dirty="0">
                <a:solidFill>
                  <a:schemeClr val="accent6"/>
                </a:solidFill>
              </a:rPr>
              <a:t>Director of Business Support, Three Square Food Bank (Las Vegas, NV)</a:t>
            </a:r>
            <a:endParaRPr lang="en-GB" sz="2000" i="1" dirty="0">
              <a:solidFill>
                <a:schemeClr val="accent6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6"/>
                </a:solidFill>
              </a:rPr>
              <a:t>Amanda Benson, </a:t>
            </a:r>
            <a:r>
              <a:rPr lang="en-GB" sz="2000" dirty="0">
                <a:solidFill>
                  <a:schemeClr val="accent6"/>
                </a:solidFill>
              </a:rPr>
              <a:t>Client Voice Project Manager, </a:t>
            </a:r>
            <a:r>
              <a:rPr lang="en-US" sz="2000" i="1" dirty="0">
                <a:solidFill>
                  <a:schemeClr val="accent6"/>
                </a:solidFill>
              </a:rPr>
              <a:t>Alameda County Community Food Bank</a:t>
            </a:r>
            <a:r>
              <a:rPr lang="en-GB" sz="2000" i="1" dirty="0">
                <a:solidFill>
                  <a:schemeClr val="accent6"/>
                </a:solidFill>
              </a:rPr>
              <a:t> (Oakland, CA)</a:t>
            </a:r>
            <a:endParaRPr lang="en-GB" sz="2000" b="1" dirty="0">
              <a:solidFill>
                <a:schemeClr val="accent6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accent6"/>
                </a:solidFill>
              </a:rPr>
              <a:t>Cam Denney</a:t>
            </a:r>
            <a:r>
              <a:rPr lang="en-GB" sz="2000" dirty="0">
                <a:solidFill>
                  <a:schemeClr val="accent6"/>
                </a:solidFill>
              </a:rPr>
              <a:t>, </a:t>
            </a:r>
            <a:r>
              <a:rPr lang="en-US" sz="2000" i="1" dirty="0">
                <a:solidFill>
                  <a:schemeClr val="accent6"/>
                </a:solidFill>
              </a:rPr>
              <a:t>Research Analyst, Alameda County Community Food Bank</a:t>
            </a:r>
            <a:r>
              <a:rPr lang="en-GB" sz="2000" i="1" dirty="0">
                <a:solidFill>
                  <a:schemeClr val="accent6"/>
                </a:solidFill>
              </a:rPr>
              <a:t> (Oakland, CA)</a:t>
            </a:r>
          </a:p>
        </p:txBody>
      </p:sp>
    </p:spTree>
    <p:extLst>
      <p:ext uri="{BB962C8B-B14F-4D97-AF65-F5344CB8AC3E}">
        <p14:creationId xmlns:p14="http://schemas.microsoft.com/office/powerpoint/2010/main" val="295114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5F16F2A-4635-4633-AF26-934C8E646F6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5F16F2A-4635-4633-AF26-934C8E646F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4ADB4F1-6687-42E8-B1DA-33DBED3864B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8AAE0-CBB7-42DB-991F-EDA45181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19" y="581605"/>
            <a:ext cx="8162592" cy="653600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2"/>
                </a:solidFill>
              </a:rPr>
              <a:t>Poll Question #1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DE365-4150-4B0E-8CB1-C9E731E1A52A}"/>
              </a:ext>
            </a:extLst>
          </p:cNvPr>
          <p:cNvSpPr txBox="1"/>
          <p:nvPr/>
        </p:nvSpPr>
        <p:spPr>
          <a:xfrm>
            <a:off x="490705" y="1353787"/>
            <a:ext cx="8162591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2"/>
                </a:solidFill>
              </a:rPr>
              <a:t>What tools do you use for Data Visualization?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000" dirty="0"/>
              <a:t>Tableau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000" dirty="0"/>
              <a:t>Jet Reports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000" dirty="0"/>
              <a:t>PowerPivot/Excel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000" dirty="0"/>
              <a:t>Other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000" dirty="0"/>
              <a:t>A combination of tools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UcPeriod"/>
            </a:pPr>
            <a:r>
              <a:rPr lang="en-US" sz="2000" dirty="0"/>
              <a:t>We haven’t begun using visualization tools for our data</a:t>
            </a:r>
          </a:p>
        </p:txBody>
      </p:sp>
    </p:spTree>
    <p:extLst>
      <p:ext uri="{BB962C8B-B14F-4D97-AF65-F5344CB8AC3E}">
        <p14:creationId xmlns:p14="http://schemas.microsoft.com/office/powerpoint/2010/main" val="41130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993CB66-9972-49AD-B54A-FBB7EAAD80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993CB66-9972-49AD-B54A-FBB7EAAD8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DACEB29-BB85-4F08-8B1F-12AE1E8FC5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79BBE7-1BD6-4A99-B3A0-4E5F1E69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Operate Phase – Objectives and Outcome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>
                <a:latin typeface="+mn-lt"/>
              </a:rPr>
              <a:t>Clean data</a:t>
            </a:r>
          </a:p>
          <a:p>
            <a:r>
              <a:rPr lang="en-US" dirty="0">
                <a:latin typeface="+mn-lt"/>
              </a:rPr>
              <a:t>Monitor agencies and follow-up</a:t>
            </a:r>
          </a:p>
          <a:p>
            <a:r>
              <a:rPr lang="en-US" b="1" dirty="0">
                <a:solidFill>
                  <a:schemeClr val="accent1"/>
                </a:solidFill>
                <a:latin typeface="+mn-lt"/>
              </a:rPr>
              <a:t>Use and share data</a:t>
            </a:r>
          </a:p>
          <a:p>
            <a:r>
              <a:rPr lang="en-US" dirty="0">
                <a:latin typeface="+mn-lt"/>
              </a:rPr>
              <a:t>System modifications</a:t>
            </a:r>
          </a:p>
          <a:p>
            <a:r>
              <a:rPr lang="en-US" dirty="0">
                <a:latin typeface="+mn-lt"/>
              </a:rPr>
              <a:t>System maintenance</a:t>
            </a:r>
          </a:p>
          <a:p>
            <a:r>
              <a:rPr lang="en-US" dirty="0">
                <a:latin typeface="+mn-lt"/>
              </a:rPr>
              <a:t>System enhancements</a:t>
            </a:r>
          </a:p>
          <a:p>
            <a:r>
              <a:rPr lang="en-US" dirty="0">
                <a:latin typeface="+mn-lt"/>
              </a:rPr>
              <a:t>Evaluate program and implementation</a:t>
            </a:r>
            <a:endParaRPr lang="en-US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643D1-D75E-40F2-94F0-0AFDC7C73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703" y="386430"/>
            <a:ext cx="8162593" cy="65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17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993CB66-9972-49AD-B54A-FBB7EAAD80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329390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993CB66-9972-49AD-B54A-FBB7EAAD8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DACEB29-BB85-4F08-8B1F-12AE1E8FC5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7C00B-F543-4F8F-BCDF-8E0CD5787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Why use data visualization?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DC207-117F-4721-AFFA-6794DA4F7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Answer a question</a:t>
            </a:r>
          </a:p>
          <a:p>
            <a:r>
              <a:rPr lang="en-US" dirty="0">
                <a:latin typeface="+mn-lt"/>
              </a:rPr>
              <a:t>Identify changes over time</a:t>
            </a:r>
          </a:p>
          <a:p>
            <a:r>
              <a:rPr lang="en-US" dirty="0">
                <a:latin typeface="+mn-lt"/>
              </a:rPr>
              <a:t>Determine frequency</a:t>
            </a:r>
          </a:p>
          <a:p>
            <a:r>
              <a:rPr lang="en-US" dirty="0">
                <a:latin typeface="+mn-lt"/>
              </a:rPr>
              <a:t>Determine relationships (correlations)</a:t>
            </a:r>
          </a:p>
          <a:p>
            <a:r>
              <a:rPr lang="en-US" dirty="0">
                <a:latin typeface="+mn-lt"/>
              </a:rPr>
              <a:t>Examine a network</a:t>
            </a:r>
          </a:p>
          <a:p>
            <a:r>
              <a:rPr lang="en-US" dirty="0">
                <a:latin typeface="+mn-lt"/>
              </a:rPr>
              <a:t>Scheduling</a:t>
            </a:r>
          </a:p>
          <a:p>
            <a:r>
              <a:rPr lang="en-US" dirty="0">
                <a:latin typeface="+mn-lt"/>
              </a:rPr>
              <a:t>Analyze value and risk</a:t>
            </a:r>
          </a:p>
          <a:p>
            <a:r>
              <a:rPr lang="en-US" dirty="0">
                <a:latin typeface="+mn-lt"/>
              </a:rPr>
              <a:t>Tell a story or inspire</a:t>
            </a:r>
          </a:p>
          <a:p>
            <a:r>
              <a:rPr lang="en-US" dirty="0">
                <a:latin typeface="+mn-lt"/>
              </a:rPr>
              <a:t>Strategic decision-making</a:t>
            </a:r>
          </a:p>
          <a:p>
            <a:endParaRPr lang="en-US" dirty="0"/>
          </a:p>
        </p:txBody>
      </p:sp>
      <p:pic>
        <p:nvPicPr>
          <p:cNvPr id="9" name="Graphic 8" descr="Bar graph with upward trend">
            <a:extLst>
              <a:ext uri="{FF2B5EF4-FFF2-40B4-BE49-F238E27FC236}">
                <a16:creationId xmlns:a16="http://schemas.microsoft.com/office/drawing/2014/main" id="{0E556E30-DCE5-49D9-9D78-577495D60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9400" y="1436026"/>
            <a:ext cx="2472266" cy="24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6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993CB66-9972-49AD-B54A-FBB7EAAD80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993CB66-9972-49AD-B54A-FBB7EAAD8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DACEB29-BB85-4F08-8B1F-12AE1E8FC5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Picture Placeholder 22" descr="Map&#10;&#10;Description automatically generated">
            <a:extLst>
              <a:ext uri="{FF2B5EF4-FFF2-40B4-BE49-F238E27FC236}">
                <a16:creationId xmlns:a16="http://schemas.microsoft.com/office/drawing/2014/main" id="{BAFDB76F-2EBA-4AD5-92CE-C2C7822679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7"/>
          <a:srcRect l="-247" t="490" r="-677" b="-490"/>
          <a:stretch/>
        </p:blipFill>
        <p:spPr>
          <a:xfrm>
            <a:off x="3600066" y="751198"/>
            <a:ext cx="5389349" cy="3762015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AFF78AD-D2A5-4263-A11D-90F389B1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450" y="589372"/>
            <a:ext cx="2943681" cy="900761"/>
          </a:xfrm>
        </p:spPr>
        <p:txBody>
          <a:bodyPr/>
          <a:lstStyle/>
          <a:p>
            <a:r>
              <a:rPr lang="en-US" sz="2000" dirty="0"/>
              <a:t>Utilizing data visualizations to share insights can be: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B32445D-727E-41A2-B08D-481144F535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438" y="1625599"/>
            <a:ext cx="2943694" cy="20277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Complex and  interactive,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9C5990-AE0A-4A58-B070-316C7570D2BF}"/>
              </a:ext>
            </a:extLst>
          </p:cNvPr>
          <p:cNvSpPr txBox="1"/>
          <p:nvPr/>
        </p:nvSpPr>
        <p:spPr>
          <a:xfrm>
            <a:off x="6578601" y="4513213"/>
            <a:ext cx="32147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Example: DT Oliver, Feeding America</a:t>
            </a:r>
          </a:p>
        </p:txBody>
      </p:sp>
    </p:spTree>
    <p:extLst>
      <p:ext uri="{BB962C8B-B14F-4D97-AF65-F5344CB8AC3E}">
        <p14:creationId xmlns:p14="http://schemas.microsoft.com/office/powerpoint/2010/main" val="379014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993CB66-9972-49AD-B54A-FBB7EAAD80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993CB66-9972-49AD-B54A-FBB7EAAD80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ADACEB29-BB85-4F08-8B1F-12AE1E8FC5F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00" b="1" dirty="0">
              <a:latin typeface="Arial" panose="020B0604020202020204" pitchFamily="34" charset="0"/>
              <a:ea typeface="+mj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AFDB76F-2EBA-4AD5-92CE-C2C7822679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/>
          <a:srcRect/>
          <a:stretch/>
        </p:blipFill>
        <p:spPr>
          <a:xfrm>
            <a:off x="4375039" y="427127"/>
            <a:ext cx="3795294" cy="4289245"/>
          </a:xfrm>
          <a:prstGeom prst="round2DiagRect">
            <a:avLst>
              <a:gd name="adj1" fmla="val 0"/>
              <a:gd name="adj2" fmla="val 0"/>
            </a:avLst>
          </a:prstGeom>
          <a:ln>
            <a:solidFill>
              <a:schemeClr val="tx1"/>
            </a:solidFill>
          </a:ln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AFF78AD-D2A5-4263-A11D-90F389B1F2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450" y="589372"/>
            <a:ext cx="2943681" cy="900761"/>
          </a:xfrm>
        </p:spPr>
        <p:txBody>
          <a:bodyPr/>
          <a:lstStyle/>
          <a:p>
            <a:r>
              <a:rPr lang="en-US" sz="2000" dirty="0"/>
              <a:t>Utilizing data visualizations to share insights can be: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B32445D-727E-41A2-B08D-481144F535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12438" y="1625599"/>
            <a:ext cx="2943694" cy="2027769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Basic and static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291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dq6o1RTA2Cu6Yksjlp3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dq6o1RTA2Cu6Yksjlp3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dq6o1RTA2Cu6Yksjlp3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dq6o1RTA2Cu6Yksjlp3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CoFKsA0RqunTNbKYQodL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qdq6o1RTA2Cu6Yksjlp3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Office Theme">
  <a:themeElements>
    <a:clrScheme name="Custom 58">
      <a:dk1>
        <a:srgbClr val="000000"/>
      </a:dk1>
      <a:lt1>
        <a:srgbClr val="FFFFFF"/>
      </a:lt1>
      <a:dk2>
        <a:srgbClr val="E97900"/>
      </a:dk2>
      <a:lt2>
        <a:srgbClr val="F1F1F1"/>
      </a:lt2>
      <a:accent1>
        <a:srgbClr val="E97900"/>
      </a:accent1>
      <a:accent2>
        <a:srgbClr val="53682B"/>
      </a:accent2>
      <a:accent3>
        <a:srgbClr val="CFCA50"/>
      </a:accent3>
      <a:accent4>
        <a:srgbClr val="533347"/>
      </a:accent4>
      <a:accent5>
        <a:srgbClr val="8EC1CD"/>
      </a:accent5>
      <a:accent6>
        <a:srgbClr val="464C4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58">
      <a:dk1>
        <a:srgbClr val="000000"/>
      </a:dk1>
      <a:lt1>
        <a:srgbClr val="FFFFFF"/>
      </a:lt1>
      <a:dk2>
        <a:srgbClr val="E97900"/>
      </a:dk2>
      <a:lt2>
        <a:srgbClr val="F1F1F1"/>
      </a:lt2>
      <a:accent1>
        <a:srgbClr val="E97900"/>
      </a:accent1>
      <a:accent2>
        <a:srgbClr val="53682B"/>
      </a:accent2>
      <a:accent3>
        <a:srgbClr val="CFCA50"/>
      </a:accent3>
      <a:accent4>
        <a:srgbClr val="533347"/>
      </a:accent4>
      <a:accent5>
        <a:srgbClr val="8EC1CD"/>
      </a:accent5>
      <a:accent6>
        <a:srgbClr val="464C4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C13F6DA6B7874280F549266B073A87" ma:contentTypeVersion="10" ma:contentTypeDescription="Create a new document." ma:contentTypeScope="" ma:versionID="c8240e0f2652b1d9f02a99408f567ddc">
  <xsd:schema xmlns:xsd="http://www.w3.org/2001/XMLSchema" xmlns:xs="http://www.w3.org/2001/XMLSchema" xmlns:p="http://schemas.microsoft.com/office/2006/metadata/properties" xmlns:ns2="549dd76e-434c-4ced-8386-4a633c098010" xmlns:ns3="781ff6af-7b7b-4b70-a495-9dfa334e93d0" targetNamespace="http://schemas.microsoft.com/office/2006/metadata/properties" ma:root="true" ma:fieldsID="488c7ec42d707b8da12126c95c676edd" ns2:_="" ns3:_="">
    <xsd:import namespace="549dd76e-434c-4ced-8386-4a633c098010"/>
    <xsd:import namespace="781ff6af-7b7b-4b70-a495-9dfa334e93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9dd76e-434c-4ced-8386-4a633c0980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1ff6af-7b7b-4b70-a495-9dfa334e93d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F8D9AF-B215-4F7B-8E09-C60BC057DCAA}"/>
</file>

<file path=customXml/itemProps2.xml><?xml version="1.0" encoding="utf-8"?>
<ds:datastoreItem xmlns:ds="http://schemas.openxmlformats.org/officeDocument/2006/customXml" ds:itemID="{12099FA2-D470-46CD-BBA4-7737C4C07B97}">
  <ds:schemaRefs>
    <ds:schemaRef ds:uri="http://schemas.microsoft.com/office/2006/metadata/properties"/>
    <ds:schemaRef ds:uri="http://purl.org/dc/dcmitype/"/>
    <ds:schemaRef ds:uri="cd4eea7e-fd2a-4d59-b4fd-bca6a40ef4ae"/>
    <ds:schemaRef ds:uri="http://schemas.openxmlformats.org/package/2006/metadata/core-properties"/>
    <ds:schemaRef ds:uri="http://schemas.microsoft.com/office/2006/documentManagement/types"/>
    <ds:schemaRef ds:uri="1312d072-1e8d-42b8-a728-7a6a2f90eb9e"/>
    <ds:schemaRef ds:uri="http://purl.org/dc/elements/1.1/"/>
    <ds:schemaRef ds:uri="http://schemas.microsoft.com/sharepoint/v3"/>
    <ds:schemaRef ds:uri="http://www.w3.org/XML/1998/namespace"/>
    <ds:schemaRef ds:uri="http://purl.org/dc/terms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5B014F5-7584-4664-B30F-F773E3EC04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22821</TotalTime>
  <Words>716</Words>
  <Application>Microsoft Office PowerPoint</Application>
  <PresentationFormat>On-screen Show (16:9)</PresentationFormat>
  <Paragraphs>145</Paragraphs>
  <Slides>22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1_Office Theme</vt:lpstr>
      <vt:lpstr>2_Office Theme</vt:lpstr>
      <vt:lpstr>think-cell Slide</vt:lpstr>
      <vt:lpstr>PowerPoint Presentation</vt:lpstr>
      <vt:lpstr>Housekeeping</vt:lpstr>
      <vt:lpstr>Agenda</vt:lpstr>
      <vt:lpstr>Introductions</vt:lpstr>
      <vt:lpstr>Poll Question #1</vt:lpstr>
      <vt:lpstr>PowerPoint Presentation</vt:lpstr>
      <vt:lpstr>Why use data visualization?</vt:lpstr>
      <vt:lpstr>PowerPoint Presentation</vt:lpstr>
      <vt:lpstr>PowerPoint Presentation</vt:lpstr>
      <vt:lpstr>PowerPoint Presentation</vt:lpstr>
      <vt:lpstr>Regis Whaley</vt:lpstr>
      <vt:lpstr>Service Insights at Three Square</vt:lpstr>
      <vt:lpstr>Today’s Visualization: Administrative Data</vt:lpstr>
      <vt:lpstr>Cam Denney &amp; Amanda Benson</vt:lpstr>
      <vt:lpstr>ACCFB Service Insights</vt:lpstr>
      <vt:lpstr>ACCFB Network Map </vt:lpstr>
      <vt:lpstr>Data Visualizations</vt:lpstr>
      <vt:lpstr>PowerPoint Presentation</vt:lpstr>
      <vt:lpstr>Contact Information</vt:lpstr>
      <vt:lpstr>Discussion and Q&amp;A</vt:lpstr>
      <vt:lpstr>Reminder: Peer Learning Group Spaces on HungerNet &amp; Yammer</vt:lpstr>
      <vt:lpstr>Next Meeting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 L. McReynolds</dc:creator>
  <cp:lastModifiedBy>Regis Whaley</cp:lastModifiedBy>
  <cp:revision>301</cp:revision>
  <dcterms:created xsi:type="dcterms:W3CDTF">2018-10-18T13:16:46Z</dcterms:created>
  <dcterms:modified xsi:type="dcterms:W3CDTF">2020-12-09T11:27:11Z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0x010100CCC13F6DA6B7874280F549266B073A87</vt:lpwstr>
  </property>
</Properties>
</file>